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91" r:id="rId2"/>
    <p:sldId id="1093" r:id="rId3"/>
    <p:sldId id="289" r:id="rId4"/>
    <p:sldId id="924" r:id="rId5"/>
    <p:sldId id="1147" r:id="rId6"/>
    <p:sldId id="1144" r:id="rId7"/>
    <p:sldId id="1146" r:id="rId8"/>
    <p:sldId id="1145" r:id="rId9"/>
    <p:sldId id="1149" r:id="rId10"/>
    <p:sldId id="1154" r:id="rId11"/>
    <p:sldId id="1155" r:id="rId12"/>
    <p:sldId id="1156" r:id="rId13"/>
    <p:sldId id="1152" r:id="rId14"/>
    <p:sldId id="1168" r:id="rId15"/>
    <p:sldId id="1167" r:id="rId16"/>
    <p:sldId id="1160" r:id="rId17"/>
    <p:sldId id="1169" r:id="rId18"/>
    <p:sldId id="1159" r:id="rId19"/>
    <p:sldId id="1166" r:id="rId20"/>
    <p:sldId id="1170" r:id="rId21"/>
    <p:sldId id="1171" r:id="rId22"/>
    <p:sldId id="1172" r:id="rId23"/>
    <p:sldId id="1164" r:id="rId24"/>
    <p:sldId id="1165" r:id="rId25"/>
    <p:sldId id="1163" r:id="rId26"/>
    <p:sldId id="1151" r:id="rId27"/>
    <p:sldId id="1162" r:id="rId28"/>
    <p:sldId id="1173" r:id="rId29"/>
    <p:sldId id="1161" r:id="rId30"/>
    <p:sldId id="1174" r:id="rId31"/>
    <p:sldId id="1158" r:id="rId32"/>
    <p:sldId id="1153" r:id="rId33"/>
    <p:sldId id="1148" r:id="rId34"/>
    <p:sldId id="1150" r:id="rId35"/>
    <p:sldId id="1181" r:id="rId36"/>
    <p:sldId id="1180" r:id="rId37"/>
    <p:sldId id="1179" r:id="rId38"/>
    <p:sldId id="1178" r:id="rId39"/>
    <p:sldId id="1177" r:id="rId40"/>
    <p:sldId id="1188" r:id="rId41"/>
    <p:sldId id="1184" r:id="rId42"/>
    <p:sldId id="1187" r:id="rId43"/>
    <p:sldId id="1186" r:id="rId44"/>
    <p:sldId id="1185" r:id="rId45"/>
    <p:sldId id="1182" r:id="rId46"/>
    <p:sldId id="1183" r:id="rId47"/>
    <p:sldId id="1176" r:id="rId48"/>
    <p:sldId id="1175" r:id="rId49"/>
    <p:sldId id="1195" r:id="rId50"/>
    <p:sldId id="1196" r:id="rId51"/>
    <p:sldId id="1197" r:id="rId52"/>
    <p:sldId id="1198" r:id="rId53"/>
    <p:sldId id="1199" r:id="rId54"/>
    <p:sldId id="1201" r:id="rId55"/>
    <p:sldId id="1202" r:id="rId56"/>
    <p:sldId id="1200" r:id="rId57"/>
    <p:sldId id="1204" r:id="rId58"/>
    <p:sldId id="1205" r:id="rId59"/>
    <p:sldId id="1203" r:id="rId60"/>
    <p:sldId id="1140" r:id="rId61"/>
    <p:sldId id="1209" r:id="rId62"/>
    <p:sldId id="1208" r:id="rId63"/>
    <p:sldId id="1191" r:id="rId64"/>
    <p:sldId id="1190" r:id="rId65"/>
    <p:sldId id="1189" r:id="rId66"/>
    <p:sldId id="1192" r:id="rId67"/>
    <p:sldId id="1193" r:id="rId68"/>
    <p:sldId id="1157" r:id="rId69"/>
    <p:sldId id="1194" r:id="rId70"/>
    <p:sldId id="1216" r:id="rId71"/>
    <p:sldId id="1207" r:id="rId72"/>
    <p:sldId id="1206" r:id="rId73"/>
    <p:sldId id="1217" r:id="rId74"/>
    <p:sldId id="1218" r:id="rId75"/>
    <p:sldId id="1213" r:id="rId76"/>
    <p:sldId id="1214" r:id="rId77"/>
    <p:sldId id="1219" r:id="rId78"/>
    <p:sldId id="1225" r:id="rId79"/>
    <p:sldId id="1226" r:id="rId80"/>
    <p:sldId id="1215" r:id="rId81"/>
    <p:sldId id="1220" r:id="rId82"/>
    <p:sldId id="1210" r:id="rId83"/>
    <p:sldId id="1211" r:id="rId84"/>
    <p:sldId id="1212" r:id="rId85"/>
    <p:sldId id="1223" r:id="rId86"/>
    <p:sldId id="1224" r:id="rId87"/>
    <p:sldId id="1222" r:id="rId88"/>
    <p:sldId id="1228" r:id="rId89"/>
    <p:sldId id="1227" r:id="rId90"/>
    <p:sldId id="1232" r:id="rId91"/>
    <p:sldId id="1221" r:id="rId92"/>
    <p:sldId id="1231" r:id="rId93"/>
    <p:sldId id="1230" r:id="rId94"/>
    <p:sldId id="1233" r:id="rId95"/>
    <p:sldId id="1229" r:id="rId96"/>
    <p:sldId id="491" r:id="rId9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0EE4"/>
    <a:srgbClr val="DCECE0"/>
    <a:srgbClr val="1A04BC"/>
    <a:srgbClr val="0427BC"/>
    <a:srgbClr val="0753B9"/>
    <a:srgbClr val="110DB3"/>
    <a:srgbClr val="559E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50585" autoAdjust="0"/>
  </p:normalViewPr>
  <p:slideViewPr>
    <p:cSldViewPr snapToGrid="0" showGuides="1">
      <p:cViewPr varScale="1">
        <p:scale>
          <a:sx n="82" d="100"/>
          <a:sy n="82" d="100"/>
        </p:scale>
        <p:origin x="65" y="158"/>
      </p:cViewPr>
      <p:guideLst>
        <p:guide orient="horz" pos="2160"/>
        <p:guide pos="3840"/>
      </p:guideLst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8" d="100"/>
          <a:sy n="68" d="100"/>
        </p:scale>
        <p:origin x="-2456" y="-6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059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857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181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66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78230" y="275095"/>
            <a:ext cx="11817458" cy="6408549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8636" y="286719"/>
            <a:ext cx="5736957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37197" y="6492875"/>
            <a:ext cx="45849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01081"/>
            <a:ext cx="88211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D79C7644-867A-4F92-AE5C-C5F4F076F134}" type="datetimeFigureOut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3"/>
          </p:nvPr>
        </p:nvSpPr>
        <p:spPr>
          <a:xfrm>
            <a:off x="6160576" y="275095"/>
            <a:ext cx="5835112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096000" y="2211711"/>
            <a:ext cx="0" cy="3030537"/>
          </a:xfrm>
          <a:prstGeom prst="line">
            <a:avLst/>
          </a:prstGeom>
          <a:ln w="28575">
            <a:solidFill>
              <a:srgbClr val="6A9C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73848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幻灯片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hidden="1">
            <a:extLst>
              <a:ext uri="{FF2B5EF4-FFF2-40B4-BE49-F238E27FC236}">
                <a16:creationId xmlns:a16="http://schemas.microsoft.com/office/drawing/2014/main" id="{F2CBCBBF-0EAF-B84F-ADA0-93410D833D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1" y="0"/>
            <a:ext cx="12175357" cy="6858000"/>
          </a:xfrm>
          <a:prstGeom prst="rect">
            <a:avLst/>
          </a:prstGeom>
        </p:spPr>
      </p:pic>
      <p:sp>
        <p:nvSpPr>
          <p:cNvPr id="14" name="文本占位符 50">
            <a:extLst>
              <a:ext uri="{FF2B5EF4-FFF2-40B4-BE49-F238E27FC236}">
                <a16:creationId xmlns:a16="http://schemas.microsoft.com/office/drawing/2014/main" id="{FFC82988-AC98-244F-B75B-A5D96F873D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3502" y="1429680"/>
            <a:ext cx="6689770" cy="13199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200" b="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北邮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华为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第一期</a:t>
            </a:r>
            <a:r>
              <a:rPr kumimoji="1" lang="en-US" altLang="zh-CN" dirty="0"/>
              <a:t>XXXX</a:t>
            </a:r>
            <a:r>
              <a:rPr kumimoji="1" lang="zh-CN" altLang="en-US" dirty="0"/>
              <a:t>汇报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F3DB8AC-5DE9-5548-8697-C9055F7FFC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6076" y="3669931"/>
            <a:ext cx="6535842" cy="148045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zh-CN" altLang="en-US" dirty="0"/>
              <a:t>汇报人：</a:t>
            </a:r>
            <a:endParaRPr lang="en-US" altLang="zh-CN" dirty="0"/>
          </a:p>
          <a:p>
            <a:r>
              <a:rPr lang="zh-CN" altLang="en-US" dirty="0"/>
              <a:t>日期：</a:t>
            </a:r>
            <a:endParaRPr 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B936AF8-BF51-BC42-9F24-E90F4C4646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68075" y="6336530"/>
            <a:ext cx="1930165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74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感谢页"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969" y="1467870"/>
            <a:ext cx="4747358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5400" b="0" i="0" baseline="0">
                <a:solidFill>
                  <a:srgbClr val="A80000"/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T</a:t>
            </a:r>
            <a:r>
              <a:rPr lang="en-US" altLang="zh-CN" dirty="0"/>
              <a:t>hank you.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676" y="4831652"/>
            <a:ext cx="1875600" cy="40591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4831652"/>
            <a:ext cx="12192000" cy="2026348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606473"/>
            <a:ext cx="12192000" cy="1251527"/>
          </a:xfrm>
          <a:prstGeom prst="rect">
            <a:avLst/>
          </a:prstGeom>
          <a:solidFill>
            <a:srgbClr val="002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936AF8-BF51-BC42-9F24-E90F4C4646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9276" y="6232236"/>
            <a:ext cx="1930165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85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DCECE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0800" y="82169"/>
            <a:ext cx="11570400" cy="699796"/>
          </a:xfrm>
        </p:spPr>
        <p:txBody>
          <a:bodyPr>
            <a:normAutofit/>
          </a:bodyPr>
          <a:lstStyle>
            <a:lvl1pPr algn="ctr">
              <a:defRPr lang="zh-CN" altLang="en-US" sz="2800" b="1" dirty="0">
                <a:solidFill>
                  <a:schemeClr val="accent5">
                    <a:lumMod val="75000"/>
                  </a:schemeClr>
                </a:solidFill>
                <a:latin typeface="+mn-lt"/>
                <a:ea typeface="微软雅黑" panose="020B0503020204020204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5813231"/>
          </a:xfrm>
        </p:spPr>
        <p:txBody>
          <a:bodyPr/>
          <a:lstStyle>
            <a:lvl1pPr marL="269875" indent="-269875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D79C7644-867A-4F92-AE5C-C5F4F076F134}" type="datetimeFigureOut">
              <a:rPr lang="zh-CN" altLang="en-US" smtClean="0"/>
              <a:pPr/>
              <a:t>2021/12/6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47C4BD23-150C-4A56-8E66-9482A3FB2E8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02400" y="717987"/>
            <a:ext cx="10871878" cy="0"/>
          </a:xfrm>
          <a:prstGeom prst="line">
            <a:avLst/>
          </a:prstGeom>
          <a:ln w="28575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DCECE0">
            <a:alpha val="2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400" y="0"/>
            <a:ext cx="11570400" cy="705173"/>
          </a:xfrm>
        </p:spPr>
        <p:txBody>
          <a:bodyPr>
            <a:normAutofit/>
          </a:bodyPr>
          <a:lstStyle>
            <a:lvl1pPr algn="ctr">
              <a:defRPr sz="2800" b="1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400" y="867905"/>
            <a:ext cx="5793600" cy="5594888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2400" y="6492875"/>
            <a:ext cx="2743200" cy="365125"/>
          </a:xfrm>
        </p:spPr>
        <p:txBody>
          <a:bodyPr/>
          <a:lstStyle/>
          <a:p>
            <a:fld id="{D79C7644-867A-4F92-AE5C-C5F4F076F134}" type="datetimeFigureOut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31084" y="649287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02400" y="717987"/>
            <a:ext cx="1087187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/>
          <p:cNvSpPr>
            <a:spLocks noGrp="1"/>
          </p:cNvSpPr>
          <p:nvPr>
            <p:ph idx="13"/>
          </p:nvPr>
        </p:nvSpPr>
        <p:spPr>
          <a:xfrm>
            <a:off x="6160576" y="865322"/>
            <a:ext cx="5729024" cy="5594888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6096000" y="2420937"/>
            <a:ext cx="0" cy="3030537"/>
          </a:xfrm>
          <a:prstGeom prst="line">
            <a:avLst/>
          </a:prstGeom>
          <a:ln w="9525">
            <a:solidFill>
              <a:srgbClr val="6A9C4E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042054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78230" y="275095"/>
            <a:ext cx="11817458" cy="6408549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8636" y="286719"/>
            <a:ext cx="11719303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37197" y="6492875"/>
            <a:ext cx="45849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01081"/>
            <a:ext cx="1244170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D79C7644-867A-4F92-AE5C-C5F4F076F134}" type="datetimeFigureOut">
              <a:rPr lang="zh-CN" altLang="en-US" smtClean="0"/>
              <a:t>2021/12/6</a:t>
            </a:fld>
            <a:endParaRPr lang="zh-CN" altLang="en-US" dirty="0"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8230" y="310703"/>
            <a:ext cx="11749481" cy="6265188"/>
          </a:xfrm>
          <a:noFill/>
          <a:ln w="19050">
            <a:solidFill>
              <a:srgbClr val="92D050"/>
            </a:solidFill>
            <a:prstDash val="solid"/>
          </a:ln>
          <a:effectLst/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+mn-lt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+mn-lt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+mn-lt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40286"/>
            <a:ext cx="882111" cy="371959"/>
          </a:xfrm>
          <a:noFill/>
          <a:ln>
            <a:noFill/>
          </a:ln>
        </p:spPr>
        <p:txBody>
          <a:bodyPr/>
          <a:lstStyle>
            <a:lvl1pPr>
              <a:defRPr sz="1000"/>
            </a:lvl1pPr>
          </a:lstStyle>
          <a:p>
            <a:fld id="{D79C7644-867A-4F92-AE5C-C5F4F076F134}" type="datetimeFigureOut">
              <a:rPr lang="zh-CN" altLang="en-US" smtClean="0"/>
              <a:pPr/>
              <a:t>2021/12/6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55279" y="6575891"/>
            <a:ext cx="458491" cy="300748"/>
          </a:xfrm>
          <a:noFill/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167482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C7644-867A-4F92-AE5C-C5F4F076F134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2" r:id="rId9"/>
    <p:sldLayoutId id="2147483661" r:id="rId10"/>
    <p:sldLayoutId id="2147483656" r:id="rId11"/>
    <p:sldLayoutId id="2147483657" r:id="rId12"/>
    <p:sldLayoutId id="2147483658" r:id="rId13"/>
    <p:sldLayoutId id="2147483659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slide" Target="slide26.xml"/><Relationship Id="rId4" Type="http://schemas.openxmlformats.org/officeDocument/2006/relationships/image" Target="../media/image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8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9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0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2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30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1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0620154?utm_source=com.android.email&amp;utm_medium=social&amp;utm_oi=679111968938397696" TargetMode="External"/><Relationship Id="rId2" Type="http://schemas.openxmlformats.org/officeDocument/2006/relationships/hyperlink" Target="https://zhuanlan.zhihu.com/p/69115184?utm_source=com.android.email&amp;utm_medium=social&amp;utm_oi=679111968938397696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D72B36-652F-7340-A4C9-5FC485D17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3376" y="2372416"/>
            <a:ext cx="7307757" cy="1476165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Query Optimization</a:t>
            </a:r>
          </a:p>
          <a:p>
            <a:r>
              <a:rPr kumimoji="1" lang="en-US" altLang="zh-CN" sz="2800" b="1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— </a:t>
            </a:r>
            <a:r>
              <a:rPr kumimoji="1" lang="en-US" altLang="zh-CN" sz="2800" b="1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Chapter 16 </a:t>
            </a:r>
            <a:endParaRPr kumimoji="1" lang="zh-CN" altLang="en-US" sz="2800" b="1" dirty="0">
              <a:solidFill>
                <a:srgbClr val="FFC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3DF926-1F02-CD48-B954-DEF285DB63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073" y="5247341"/>
            <a:ext cx="9731141" cy="1547905"/>
          </a:xfrm>
        </p:spPr>
        <p:txBody>
          <a:bodyPr>
            <a:normAutofit/>
          </a:bodyPr>
          <a:lstStyle/>
          <a:p>
            <a:endParaRPr kumimoji="1" lang="en-US" altLang="zh-CN" b="1" dirty="0">
              <a:solidFill>
                <a:srgbClr val="C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叶文</a:t>
            </a:r>
            <a:endParaRPr kumimoji="1" lang="en-US" altLang="zh-CN" sz="2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kumimoji="1" lang="en-US" altLang="zh-C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yewen@bupt.edu.cn</a:t>
            </a:r>
          </a:p>
          <a:p>
            <a:r>
              <a:rPr kumimoji="1" lang="en-US" altLang="zh-C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School of Computer Science (National Pilot Software Engineering School)</a:t>
            </a:r>
          </a:p>
          <a:p>
            <a:endParaRPr kumimoji="1" lang="zh-CN" altLang="en-US" sz="2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107B4D-D003-4629-A26F-46A60352BF2F}"/>
              </a:ext>
            </a:extLst>
          </p:cNvPr>
          <p:cNvSpPr txBox="1"/>
          <p:nvPr/>
        </p:nvSpPr>
        <p:spPr>
          <a:xfrm>
            <a:off x="5146040" y="4485583"/>
            <a:ext cx="16081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2021</a:t>
            </a:r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年</a:t>
            </a:r>
            <a:r>
              <a:rPr kumimoji="1"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12</a:t>
            </a:r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421740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77D2C-A477-4870-83B0-39A864B02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Query Optimization Procedure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9374E7-A813-4697-A54E-9085FD024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Step 1. Generating the </a:t>
            </a:r>
            <a:r>
              <a:rPr lang="en-US" altLang="zh-CN" dirty="0">
                <a:solidFill>
                  <a:srgbClr val="2D0EE4"/>
                </a:solidFill>
                <a:cs typeface="Times New Roman" pitchFamily="18" charset="0"/>
              </a:rPr>
              <a:t>equivalent expressions/query trees</a:t>
            </a:r>
            <a:r>
              <a:rPr lang="en-US" altLang="zh-CN" dirty="0">
                <a:cs typeface="Times New Roman" pitchFamily="18" charset="0"/>
              </a:rPr>
              <a:t>, by transforming of </a:t>
            </a:r>
            <a:r>
              <a:rPr lang="en-US" altLang="zh-CN" dirty="0"/>
              <a:t>relational algebra expressions according to </a:t>
            </a:r>
            <a:r>
              <a:rPr lang="en-US" altLang="zh-CN" dirty="0">
                <a:solidFill>
                  <a:srgbClr val="2D0EE4"/>
                </a:solidFill>
                <a:cs typeface="Times New Roman" pitchFamily="18" charset="0"/>
              </a:rPr>
              <a:t>equivalence rules</a:t>
            </a:r>
            <a:r>
              <a:rPr lang="en-US" altLang="zh-CN" dirty="0">
                <a:solidFill>
                  <a:srgbClr val="2D0EE4"/>
                </a:solidFill>
              </a:rPr>
              <a:t> </a:t>
            </a:r>
            <a:r>
              <a:rPr lang="en-US" altLang="zh-CN" dirty="0">
                <a:cs typeface="Times New Roman" pitchFamily="18" charset="0"/>
              </a:rPr>
              <a:t>in</a:t>
            </a:r>
            <a:r>
              <a:rPr lang="en-US" altLang="zh-CN" dirty="0"/>
              <a:t>§16.2</a:t>
            </a:r>
          </a:p>
          <a:p>
            <a:r>
              <a:rPr lang="en-US" altLang="zh-CN" dirty="0"/>
              <a:t>Step 2. Generating  alternative </a:t>
            </a:r>
            <a:r>
              <a:rPr lang="en-US" altLang="zh-CN" i="1" dirty="0">
                <a:solidFill>
                  <a:srgbClr val="2D0EE4"/>
                </a:solidFill>
                <a:cs typeface="Times New Roman" pitchFamily="18" charset="0"/>
              </a:rPr>
              <a:t>evaluation plans</a:t>
            </a:r>
            <a:r>
              <a:rPr lang="en-US" altLang="zh-CN" dirty="0">
                <a:solidFill>
                  <a:schemeClr val="folHlink"/>
                </a:solidFill>
              </a:rPr>
              <a:t>,</a:t>
            </a:r>
            <a:r>
              <a:rPr lang="en-US" altLang="zh-CN" dirty="0"/>
              <a:t>  by annotating the resultant equivalent expressions with implementation algorithms for each operations in the expressions</a:t>
            </a:r>
          </a:p>
          <a:p>
            <a:r>
              <a:rPr lang="en-US" altLang="zh-CN" dirty="0"/>
              <a:t>Step 3. Choosing the optimal (that is, cheapest) or near-optimal plan based on the </a:t>
            </a:r>
            <a:r>
              <a:rPr lang="en-US" altLang="zh-CN" dirty="0">
                <a:solidFill>
                  <a:srgbClr val="2D0EE4"/>
                </a:solidFill>
              </a:rPr>
              <a:t>estimated cost </a:t>
            </a:r>
            <a:r>
              <a:rPr lang="en-US" altLang="zh-CN" dirty="0"/>
              <a:t>(§16.3 ), by</a:t>
            </a:r>
          </a:p>
          <a:p>
            <a:pPr lvl="1"/>
            <a:r>
              <a:rPr lang="en-US" altLang="zh-CN" dirty="0"/>
              <a:t>cost-based optimization</a:t>
            </a:r>
          </a:p>
          <a:p>
            <a:pPr lvl="1"/>
            <a:r>
              <a:rPr lang="en-US" altLang="zh-CN" i="1" dirty="0">
                <a:solidFill>
                  <a:srgbClr val="FF0000"/>
                </a:solidFill>
              </a:rPr>
              <a:t>heuristic optimization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64C422-0DF8-4147-A100-7AD0D3012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9B274-7039-4205-AAEE-FAC81E5FB011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520209-8200-4C4C-B08A-B27E4D1F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6" name="AutoShape 1028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A4451FE-72DA-4797-8435-AEDF16FCD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0380" y="2125825"/>
            <a:ext cx="2286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245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432BCB-12E9-48D7-A66F-C9966FD57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Cost Estimation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6DA4AB-0E5B-4C12-B421-DE8DD95C9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cost of operations is needed to estimate based on</a:t>
            </a:r>
          </a:p>
          <a:p>
            <a:pPr lvl="1"/>
            <a:r>
              <a:rPr lang="en-US" altLang="zh-CN" dirty="0"/>
              <a:t>statistical information about relations</a:t>
            </a:r>
          </a:p>
          <a:p>
            <a:pPr lvl="2"/>
            <a:r>
              <a:rPr lang="en-US" altLang="zh-CN" dirty="0"/>
              <a:t>examples:</a:t>
            </a:r>
          </a:p>
          <a:p>
            <a:pPr marL="534987" lvl="2" indent="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50000"/>
              <a:buNone/>
            </a:pPr>
            <a:r>
              <a:rPr lang="en-US" altLang="zh-CN" dirty="0"/>
              <a:t>     number of tuples, number of distinct values for an attribute</a:t>
            </a:r>
          </a:p>
          <a:p>
            <a:pPr lvl="1"/>
            <a:r>
              <a:rPr lang="en-US" altLang="zh-CN" dirty="0"/>
              <a:t>statistics estimation for intermediate results</a:t>
            </a:r>
          </a:p>
          <a:p>
            <a:pPr lvl="2"/>
            <a:r>
              <a:rPr lang="en-US" altLang="zh-CN" dirty="0"/>
              <a:t>to compute cost of complex expressions</a:t>
            </a:r>
          </a:p>
          <a:p>
            <a:pPr lvl="2"/>
            <a:r>
              <a:rPr lang="en-US" altLang="zh-CN" dirty="0"/>
              <a:t>estimation </a:t>
            </a:r>
            <a:r>
              <a:rPr lang="en-US" altLang="zh-CN" b="1" dirty="0"/>
              <a:t>by </a:t>
            </a:r>
            <a:r>
              <a:rPr lang="en-US" altLang="zh-CN" b="1" i="1" dirty="0">
                <a:solidFill>
                  <a:srgbClr val="FF0000"/>
                </a:solidFill>
              </a:rPr>
              <a:t>sampling</a:t>
            </a:r>
          </a:p>
          <a:p>
            <a:pPr marL="857250" lvl="2" indent="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50000"/>
            </a:pPr>
            <a:r>
              <a:rPr lang="en-US" altLang="zh-CN" dirty="0">
                <a:solidFill>
                  <a:srgbClr val="FF0000"/>
                </a:solidFill>
              </a:rPr>
              <a:t>—e.g. </a:t>
            </a:r>
            <a:r>
              <a:rPr lang="zh-CN" altLang="en-US" dirty="0">
                <a:solidFill>
                  <a:srgbClr val="FF0000"/>
                </a:solidFill>
              </a:rPr>
              <a:t>客户表有</a:t>
            </a:r>
            <a:r>
              <a:rPr lang="en-US" altLang="zh-CN" dirty="0">
                <a:solidFill>
                  <a:srgbClr val="FF0000"/>
                </a:solidFill>
              </a:rPr>
              <a:t>5000</a:t>
            </a:r>
            <a:r>
              <a:rPr lang="zh-CN" altLang="en-US" dirty="0">
                <a:solidFill>
                  <a:srgbClr val="FF0000"/>
                </a:solidFill>
              </a:rPr>
              <a:t>万个元组，抽取少部分（</a:t>
            </a:r>
            <a:r>
              <a:rPr lang="en-US" altLang="zh-CN" dirty="0">
                <a:solidFill>
                  <a:srgbClr val="FF0000"/>
                </a:solidFill>
              </a:rPr>
              <a:t>e.g. &lt;1%</a:t>
            </a:r>
            <a:r>
              <a:rPr lang="zh-CN" altLang="en-US" dirty="0">
                <a:solidFill>
                  <a:srgbClr val="FF0000"/>
                </a:solidFill>
              </a:rPr>
              <a:t>）元组，统计客户的年龄、籍贯分布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cost formulae for algorithms (e.g. merge-join), computed using statistics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9C4249-844F-416D-9EEA-9D3EA653F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FE0A6-E07C-42A6-8959-282E2F464D59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D14FE7-6C7B-4DB4-B8CA-58B7C9909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8275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7E476D-7A80-4F3D-BEB5-78578777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16.2 Transformation of Relational Expressions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F95C7E-9102-42F1-8DAA-B353CC6F5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Equivalent Expression</a:t>
            </a:r>
          </a:p>
          <a:p>
            <a:pPr lvl="1"/>
            <a:r>
              <a:rPr lang="en-US" altLang="zh-CN" dirty="0"/>
              <a:t>two relational algebra expressions </a:t>
            </a:r>
            <a:r>
              <a:rPr lang="en-US" altLang="zh-CN" dirty="0">
                <a:solidFill>
                  <a:srgbClr val="FF0000"/>
                </a:solidFill>
              </a:rPr>
              <a:t>are equivalent</a:t>
            </a:r>
            <a:r>
              <a:rPr lang="en-US" altLang="zh-CN" dirty="0">
                <a:solidFill>
                  <a:schemeClr val="folHlink"/>
                </a:solidFill>
              </a:rPr>
              <a:t>, </a:t>
            </a:r>
            <a:r>
              <a:rPr lang="en-US" altLang="zh-CN" dirty="0"/>
              <a:t>if</a:t>
            </a:r>
            <a:r>
              <a:rPr lang="en-US" altLang="zh-CN" dirty="0">
                <a:solidFill>
                  <a:schemeClr val="folHlink"/>
                </a:solidFill>
              </a:rPr>
              <a:t> </a:t>
            </a:r>
            <a:r>
              <a:rPr lang="en-US" altLang="zh-CN" dirty="0"/>
              <a:t>on every legal database instances, the two expression generate the same set of  tuples</a:t>
            </a:r>
          </a:p>
          <a:p>
            <a:r>
              <a:rPr lang="en-US" altLang="zh-CN" dirty="0"/>
              <a:t>Using the following equivalent rules to transform relational expression in query optimization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694CE-41E9-4800-8E67-ADE48EAA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E147-BC9C-4652-A164-1DD17805F247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1C4164-CB0D-4584-972D-B4342A253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8165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6D551-E3F8-490B-A7F4-7244514A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Equivalence Rules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B4969C-04B4-436D-AB06-CBBF6DD2E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Rule 1.(</a:t>
            </a:r>
            <a:r>
              <a:rPr kumimoji="0" lang="zh-CN" altLang="en-US" dirty="0"/>
              <a:t>选择串接律, </a:t>
            </a:r>
            <a:r>
              <a:rPr kumimoji="0" lang="zh-CN" altLang="en-US" dirty="0">
                <a:solidFill>
                  <a:srgbClr val="FF0000"/>
                </a:solidFill>
              </a:rPr>
              <a:t>将</a:t>
            </a:r>
            <a:r>
              <a:rPr kumimoji="0" lang="en-US" altLang="zh-CN" dirty="0">
                <a:solidFill>
                  <a:srgbClr val="FF0000"/>
                </a:solidFill>
              </a:rPr>
              <a:t>1</a:t>
            </a:r>
            <a:r>
              <a:rPr kumimoji="0" lang="zh-CN" altLang="en-US" dirty="0">
                <a:solidFill>
                  <a:srgbClr val="FF0000"/>
                </a:solidFill>
              </a:rPr>
              <a:t>个选择操作分解为</a:t>
            </a:r>
            <a:r>
              <a:rPr kumimoji="0" lang="en-US" altLang="zh-CN" dirty="0">
                <a:solidFill>
                  <a:srgbClr val="FF0000"/>
                </a:solidFill>
              </a:rPr>
              <a:t>2</a:t>
            </a:r>
            <a:r>
              <a:rPr kumimoji="0" lang="zh-CN" altLang="en-US" dirty="0">
                <a:solidFill>
                  <a:srgbClr val="FF0000"/>
                </a:solidFill>
              </a:rPr>
              <a:t>个选择操作</a:t>
            </a:r>
            <a:r>
              <a:rPr kumimoji="0" lang="zh-CN" altLang="en-US" dirty="0"/>
              <a:t>) </a:t>
            </a:r>
            <a:r>
              <a:rPr lang="en-US" altLang="zh-CN" dirty="0"/>
              <a:t>Conjunctive selection operations can be deconstructed into a sequence of individual selections</a:t>
            </a:r>
          </a:p>
          <a:p>
            <a:pPr marL="192088" indent="-192088" eaLnBrk="1" hangingPunct="1">
              <a:buFont typeface="Wingdings" pitchFamily="2" charset="2"/>
              <a:buNone/>
            </a:pPr>
            <a:r>
              <a:rPr lang="en-US" altLang="zh-CN" dirty="0">
                <a:latin typeface="Times New Roman" pitchFamily="18" charset="0"/>
              </a:rPr>
              <a:t>     </a:t>
            </a:r>
          </a:p>
          <a:p>
            <a:pPr marL="192088" indent="-192088" eaLnBrk="1" hangingPunct="1">
              <a:buFont typeface="Wingdings" pitchFamily="2" charset="2"/>
              <a:buNone/>
            </a:pPr>
            <a:endParaRPr lang="en-US" altLang="zh-CN" dirty="0">
              <a:latin typeface="Times New Roman" pitchFamily="18" charset="0"/>
            </a:endParaRPr>
          </a:p>
          <a:p>
            <a:pPr marL="765175" lvl="1" indent="-285750" eaLnBrk="1" hangingPunct="1"/>
            <a:r>
              <a:rPr lang="en-US" altLang="zh-CN" dirty="0"/>
              <a:t>e.g. refer to </a:t>
            </a:r>
          </a:p>
          <a:p>
            <a:pPr marL="192088" indent="-192088" eaLnBrk="1" hangingPunct="1"/>
            <a:endParaRPr lang="en-US" altLang="zh-CN" dirty="0">
              <a:latin typeface="Times New Roman" pitchFamily="18" charset="0"/>
            </a:endParaRPr>
          </a:p>
          <a:p>
            <a:pPr marL="192088" indent="-192088" eaLnBrk="1" hangingPunct="1"/>
            <a:endParaRPr lang="en-US" altLang="zh-CN" dirty="0">
              <a:latin typeface="Times New Roman" pitchFamily="18" charset="0"/>
            </a:endParaRPr>
          </a:p>
          <a:p>
            <a:r>
              <a:rPr lang="en-US" altLang="zh-CN" dirty="0"/>
              <a:t>Rule 2. (</a:t>
            </a:r>
            <a:r>
              <a:rPr lang="zh-CN" altLang="en-US" dirty="0"/>
              <a:t>选择交换律</a:t>
            </a:r>
            <a:r>
              <a:rPr lang="en-US" altLang="zh-CN" dirty="0"/>
              <a:t>) Selection operations are commutative :</a:t>
            </a:r>
          </a:p>
          <a:p>
            <a:pPr marL="192088" indent="-192088" eaLnBrk="1" hangingPunct="1"/>
            <a:endParaRPr lang="en-US" altLang="zh-CN" dirty="0">
              <a:latin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BD53D0-CE81-4F72-A043-40C1B7592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81D99-15D9-45A9-A858-9193D32C79AE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BAE30A-AB24-4427-9E14-CFE92B15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6" name="AutoShape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C790E5F-72D1-4C00-ADFB-2239418C7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98351" y="6220739"/>
            <a:ext cx="395287" cy="260350"/>
          </a:xfrm>
          <a:prstGeom prst="actionButtonBackPrevious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3346C533-F105-4A4C-B0C5-FE271F6EFE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860082"/>
              </p:ext>
            </p:extLst>
          </p:nvPr>
        </p:nvGraphicFramePr>
        <p:xfrm>
          <a:off x="2578359" y="1809361"/>
          <a:ext cx="3048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Equation" r:id="rId3" imgW="1473200" imgH="241300" progId="Equation.3">
                  <p:embed/>
                </p:oleObj>
              </mc:Choice>
              <mc:Fallback>
                <p:oleObj name="Equation" r:id="rId3" imgW="1473200" imgH="241300" progId="Equation.3">
                  <p:embed/>
                  <p:pic>
                    <p:nvPicPr>
                      <p:cNvPr id="1536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359" y="1809361"/>
                        <a:ext cx="30480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74475B60-4B41-4D53-8EA6-74E4A8F0E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563" y="2671042"/>
            <a:ext cx="304800" cy="152400"/>
          </a:xfrm>
          <a:prstGeom prst="actionButtonForwardNex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FAE1BC1A-1EF1-424D-AB2E-AC37ACABFF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122258"/>
              </p:ext>
            </p:extLst>
          </p:nvPr>
        </p:nvGraphicFramePr>
        <p:xfrm>
          <a:off x="2945363" y="4637315"/>
          <a:ext cx="312420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Equation" r:id="rId6" imgW="1638300" imgH="241300" progId="Equation.3">
                  <p:embed/>
                </p:oleObj>
              </mc:Choice>
              <mc:Fallback>
                <p:oleObj name="Equation" r:id="rId6" imgW="1638300" imgH="241300" progId="Equation.3">
                  <p:embed/>
                  <p:pic>
                    <p:nvPicPr>
                      <p:cNvPr id="153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5363" y="4637315"/>
                        <a:ext cx="3124200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985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D83A8-74B4-4D97-B611-2D8664DD8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Equivalence Rules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64343B-7BFD-43B2-BCA0-424092173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Rule 3. (</a:t>
            </a:r>
            <a:r>
              <a:rPr lang="zh-CN" altLang="en-US" dirty="0"/>
              <a:t>投影串接律)</a:t>
            </a:r>
            <a:r>
              <a:rPr lang="en-US" altLang="zh-CN" dirty="0"/>
              <a:t> Only the final operation in a sequence of project operations is needed</a:t>
            </a:r>
          </a:p>
          <a:p>
            <a:pPr marL="192088" indent="-192088" eaLnBrk="1" hangingPunct="1"/>
            <a:endParaRPr lang="en-US" altLang="zh-CN" dirty="0"/>
          </a:p>
          <a:p>
            <a:pPr marL="192088" indent="-192088" eaLnBrk="1" hangingPunct="1"/>
            <a:endParaRPr lang="en-US" altLang="zh-CN" dirty="0"/>
          </a:p>
          <a:p>
            <a:pPr marL="192088" indent="-192088" eaLnBrk="1" hangingPunct="1"/>
            <a:endParaRPr lang="en-US" altLang="zh-CN" dirty="0"/>
          </a:p>
          <a:p>
            <a:pPr marL="765175" lvl="1" indent="-285750" eaLnBrk="1" hangingPunct="1"/>
            <a:r>
              <a:rPr lang="en-US" altLang="zh-CN" dirty="0"/>
              <a:t>note:  it is required that </a:t>
            </a:r>
            <a:r>
              <a:rPr lang="en-US" altLang="zh-CN" dirty="0">
                <a:solidFill>
                  <a:srgbClr val="FF0000"/>
                </a:solidFill>
              </a:rPr>
              <a:t>L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r>
              <a:rPr lang="en-US" altLang="zh-CN" dirty="0">
                <a:solidFill>
                  <a:srgbClr val="FF0000"/>
                </a:solidFill>
                <a:ea typeface="DotumChe" pitchFamily="49" charset="-127"/>
              </a:rPr>
              <a:t>⊆ </a:t>
            </a:r>
            <a:r>
              <a:rPr lang="en-US" altLang="zh-CN" dirty="0">
                <a:solidFill>
                  <a:srgbClr val="FF0000"/>
                </a:solidFill>
              </a:rPr>
              <a:t>L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r>
              <a:rPr lang="en-US" altLang="zh-CN" dirty="0">
                <a:solidFill>
                  <a:srgbClr val="FF0000"/>
                </a:solidFill>
              </a:rPr>
              <a:t>⊆ ….⊆ L</a:t>
            </a:r>
            <a:r>
              <a:rPr lang="en-US" altLang="zh-CN" baseline="-25000" dirty="0">
                <a:solidFill>
                  <a:srgbClr val="FF0000"/>
                </a:solidFill>
              </a:rPr>
              <a:t>n</a:t>
            </a:r>
          </a:p>
          <a:p>
            <a:pPr marL="765175" lvl="1" indent="-285750" eaLnBrk="1" hangingPunct="1"/>
            <a:r>
              <a:rPr lang="en-US" altLang="zh-CN" dirty="0"/>
              <a:t>e.g. </a:t>
            </a:r>
            <a:r>
              <a:rPr lang="en-US" altLang="zh-CN" dirty="0">
                <a:sym typeface="Symbol" pitchFamily="18" charset="2"/>
              </a:rPr>
              <a:t> </a:t>
            </a:r>
            <a:r>
              <a:rPr lang="en-US" altLang="zh-CN" baseline="-25000" dirty="0"/>
              <a:t>{ID}</a:t>
            </a:r>
            <a:r>
              <a:rPr lang="en-US" altLang="zh-CN" dirty="0"/>
              <a:t> { </a:t>
            </a:r>
            <a:r>
              <a:rPr lang="en-US" altLang="zh-CN" dirty="0">
                <a:sym typeface="Symbol" pitchFamily="18" charset="2"/>
              </a:rPr>
              <a:t> </a:t>
            </a:r>
            <a:r>
              <a:rPr lang="en-US" altLang="zh-CN" baseline="-25000" dirty="0"/>
              <a:t>{ID, name}</a:t>
            </a:r>
            <a:r>
              <a:rPr lang="en-US" altLang="zh-CN" dirty="0"/>
              <a:t> (</a:t>
            </a:r>
            <a:r>
              <a:rPr lang="en-US" altLang="zh-CN" i="1" dirty="0"/>
              <a:t>instructor</a:t>
            </a:r>
            <a:r>
              <a:rPr lang="en-US" altLang="zh-CN" dirty="0"/>
              <a:t>) }</a:t>
            </a:r>
          </a:p>
          <a:p>
            <a:pPr marL="765175" lvl="1" indent="-285750" eaLnBrk="1" hangingPunct="1">
              <a:buFont typeface="Wingdings" pitchFamily="2" charset="2"/>
              <a:buNone/>
            </a:pPr>
            <a:r>
              <a:rPr lang="en-US" altLang="zh-CN" dirty="0"/>
              <a:t>          = </a:t>
            </a:r>
            <a:r>
              <a:rPr lang="en-US" altLang="zh-CN" dirty="0">
                <a:sym typeface="Symbol" pitchFamily="18" charset="2"/>
              </a:rPr>
              <a:t> </a:t>
            </a:r>
            <a:r>
              <a:rPr lang="en-US" altLang="zh-CN" baseline="-25000" dirty="0"/>
              <a:t>{ID}</a:t>
            </a:r>
            <a:r>
              <a:rPr lang="en-US" altLang="zh-CN" dirty="0"/>
              <a:t> (</a:t>
            </a:r>
            <a:r>
              <a:rPr lang="en-US" altLang="zh-CN" i="1" dirty="0"/>
              <a:t>instructor</a:t>
            </a:r>
            <a:r>
              <a:rPr lang="en-US" altLang="zh-CN" dirty="0"/>
              <a:t>) </a:t>
            </a:r>
          </a:p>
          <a:p>
            <a:pPr marL="192088" indent="-192088" eaLnBrk="1" hangingPunct="1"/>
            <a:endParaRPr lang="en-US" altLang="zh-CN" dirty="0"/>
          </a:p>
          <a:p>
            <a:pPr marL="192088" indent="-192088" eaLnBrk="1" hangingPunct="1"/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87CCB8-E2E5-4364-A622-6A7CBA497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607CA-A182-4079-BC52-6BC6C2A3CAA1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D55C67-C5FA-44F2-9A9E-1ED61C6C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832C09CD-2106-47BC-931E-2B1E5F9905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8961151"/>
              </p:ext>
            </p:extLst>
          </p:nvPr>
        </p:nvGraphicFramePr>
        <p:xfrm>
          <a:off x="1835603" y="1577813"/>
          <a:ext cx="5911850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Equation" r:id="rId3" imgW="2171700" imgH="241300" progId="Equation.3">
                  <p:embed/>
                </p:oleObj>
              </mc:Choice>
              <mc:Fallback>
                <p:oleObj name="Equation" r:id="rId3" imgW="2171700" imgH="241300" progId="Equation.3">
                  <p:embed/>
                  <p:pic>
                    <p:nvPicPr>
                      <p:cNvPr id="163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03" y="1577813"/>
                        <a:ext cx="5911850" cy="81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1">
            <a:extLst>
              <a:ext uri="{FF2B5EF4-FFF2-40B4-BE49-F238E27FC236}">
                <a16:creationId xmlns:a16="http://schemas.microsoft.com/office/drawing/2014/main" id="{601CE8E3-4975-4EAB-BF99-52A18E166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366" y="1722275"/>
            <a:ext cx="360362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…</a:t>
            </a:r>
            <a:endParaRPr lang="zh-CN" altLang="en-US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FB4A1A82-441D-4E73-89F5-1F920A4B0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53" y="1730213"/>
            <a:ext cx="358775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…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902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D83A8-74B4-4D97-B611-2D8664DD8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Equivalence Rules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64343B-7BFD-43B2-BCA0-424092173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u="sng" dirty="0">
                <a:solidFill>
                  <a:srgbClr val="2D0EE4"/>
                </a:solidFill>
              </a:rPr>
              <a:t>Rule 4</a:t>
            </a:r>
            <a:r>
              <a:rPr lang="en-US" altLang="zh-CN" dirty="0">
                <a:solidFill>
                  <a:srgbClr val="2D0EE4"/>
                </a:solidFill>
              </a:rPr>
              <a:t>.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b="1" dirty="0"/>
              <a:t>(</a:t>
            </a:r>
            <a:r>
              <a:rPr lang="zh-CN" altLang="en-US" dirty="0"/>
              <a:t>以</a:t>
            </a:r>
            <a:r>
              <a:rPr lang="zh-CN" altLang="en-US" b="1" dirty="0"/>
              <a:t>连接</a:t>
            </a:r>
            <a:r>
              <a:rPr lang="zh-CN" altLang="en-US" dirty="0"/>
              <a:t>操作代替</a:t>
            </a:r>
            <a:r>
              <a:rPr lang="zh-CN" altLang="en-US" b="1" dirty="0"/>
              <a:t>选择</a:t>
            </a:r>
            <a:r>
              <a:rPr lang="zh-CN" altLang="en-US" dirty="0"/>
              <a:t>和</a:t>
            </a:r>
            <a:r>
              <a:rPr lang="zh-CN" altLang="en-US" b="1" dirty="0"/>
              <a:t>笛卡尔乘积)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Selections can be combined with Cartesian products and theta joins</a:t>
            </a:r>
            <a:endParaRPr lang="en-US" altLang="zh-CN" dirty="0">
              <a:sym typeface="Symbol" pitchFamily="18" charset="2"/>
            </a:endParaRPr>
          </a:p>
          <a:p>
            <a:pPr marL="765175" lvl="1" indent="-285750" eaLnBrk="1" hangingPunct="1">
              <a:buFont typeface="Monotype Sorts" pitchFamily="2" charset="2"/>
              <a:buNone/>
            </a:pPr>
            <a:r>
              <a:rPr lang="en-US" altLang="zh-CN" dirty="0">
                <a:sym typeface="Symbol" pitchFamily="18" charset="2"/>
              </a:rPr>
              <a:t>a. </a:t>
            </a:r>
            <a:r>
              <a:rPr lang="en-US" altLang="zh-CN" baseline="-25000" dirty="0">
                <a:sym typeface="Symbol" pitchFamily="18" charset="2"/>
              </a:rPr>
              <a:t></a:t>
            </a:r>
            <a:r>
              <a:rPr lang="en-US" altLang="zh-CN" dirty="0">
                <a:sym typeface="Symbol" pitchFamily="18" charset="2"/>
              </a:rPr>
              <a:t>(E</a:t>
            </a:r>
            <a:r>
              <a:rPr lang="en-US" altLang="zh-CN" baseline="-25000" dirty="0">
                <a:sym typeface="Symbol" pitchFamily="18" charset="2"/>
              </a:rPr>
              <a:t>1 </a:t>
            </a:r>
            <a:r>
              <a:rPr lang="en-US" altLang="zh-CN" b="1" dirty="0"/>
              <a:t>╳</a:t>
            </a:r>
            <a:r>
              <a:rPr lang="en-US" altLang="zh-CN" dirty="0">
                <a:sym typeface="Symbol" pitchFamily="18" charset="2"/>
              </a:rPr>
              <a:t> E</a:t>
            </a:r>
            <a:r>
              <a:rPr lang="en-US" altLang="zh-CN" baseline="-25000" dirty="0">
                <a:sym typeface="Symbol" pitchFamily="18" charset="2"/>
              </a:rPr>
              <a:t>2</a:t>
            </a:r>
            <a:r>
              <a:rPr lang="en-US" altLang="zh-CN" dirty="0">
                <a:sym typeface="Symbol" pitchFamily="18" charset="2"/>
              </a:rPr>
              <a:t>) =  E</a:t>
            </a:r>
            <a:r>
              <a:rPr lang="en-US" altLang="zh-CN" baseline="-25000" dirty="0">
                <a:sym typeface="Symbol" pitchFamily="18" charset="2"/>
              </a:rPr>
              <a:t>1</a:t>
            </a:r>
            <a:r>
              <a:rPr lang="en-US" altLang="zh-CN" dirty="0">
                <a:sym typeface="Symbol" pitchFamily="18" charset="2"/>
              </a:rPr>
              <a:t>     </a:t>
            </a:r>
            <a:r>
              <a:rPr lang="en-US" altLang="zh-CN" baseline="-25000" dirty="0">
                <a:sym typeface="Symbol" pitchFamily="18" charset="2"/>
              </a:rPr>
              <a:t> </a:t>
            </a:r>
            <a:r>
              <a:rPr lang="en-US" altLang="zh-CN" dirty="0">
                <a:sym typeface="Symbol" pitchFamily="18" charset="2"/>
              </a:rPr>
              <a:t>E</a:t>
            </a:r>
            <a:r>
              <a:rPr lang="en-US" altLang="zh-CN" baseline="-25000" dirty="0">
                <a:sym typeface="Symbol" pitchFamily="18" charset="2"/>
              </a:rPr>
              <a:t>2</a:t>
            </a:r>
            <a:r>
              <a:rPr lang="en-US" altLang="zh-CN" dirty="0">
                <a:sym typeface="Symbol" pitchFamily="18" charset="2"/>
              </a:rPr>
              <a:t>     </a:t>
            </a:r>
          </a:p>
          <a:p>
            <a:pPr marL="765175" lvl="1" indent="-285750" eaLnBrk="1" hangingPunct="1">
              <a:buFont typeface="Monotype Sorts" pitchFamily="2" charset="2"/>
              <a:buNone/>
            </a:pPr>
            <a:r>
              <a:rPr lang="en-US" altLang="zh-CN" dirty="0">
                <a:sym typeface="Symbol" pitchFamily="18" charset="2"/>
              </a:rPr>
              <a:t>     note: definition of </a:t>
            </a:r>
            <a:r>
              <a:rPr lang="en-US" altLang="zh-CN" b="1" dirty="0">
                <a:sym typeface="Symbol" pitchFamily="18" charset="2"/>
              </a:rPr>
              <a:t></a:t>
            </a:r>
            <a:r>
              <a:rPr lang="en-US" altLang="zh-CN" dirty="0">
                <a:sym typeface="Symbol" pitchFamily="18" charset="2"/>
              </a:rPr>
              <a:t> join</a:t>
            </a:r>
          </a:p>
          <a:p>
            <a:pPr marL="765175" lvl="1" indent="-285750" eaLnBrk="1" hangingPunct="1">
              <a:buFont typeface="Monotype Sorts" pitchFamily="2" charset="2"/>
              <a:buNone/>
            </a:pPr>
            <a:r>
              <a:rPr lang="en-US" altLang="zh-CN" dirty="0">
                <a:sym typeface="Symbol" pitchFamily="18" charset="2"/>
              </a:rPr>
              <a:t>b. </a:t>
            </a:r>
            <a:r>
              <a:rPr lang="en-US" altLang="zh-CN" baseline="-25000" dirty="0">
                <a:sym typeface="Symbol" pitchFamily="18" charset="2"/>
              </a:rPr>
              <a:t>1</a:t>
            </a:r>
            <a:r>
              <a:rPr lang="en-US" altLang="zh-CN" dirty="0">
                <a:sym typeface="Symbol" pitchFamily="18" charset="2"/>
              </a:rPr>
              <a:t>(E</a:t>
            </a:r>
            <a:r>
              <a:rPr lang="en-US" altLang="zh-CN" baseline="-25000" dirty="0">
                <a:sym typeface="Symbol" pitchFamily="18" charset="2"/>
              </a:rPr>
              <a:t>1 </a:t>
            </a:r>
            <a:r>
              <a:rPr lang="en-US" altLang="zh-CN" dirty="0">
                <a:sym typeface="Symbol" pitchFamily="18" charset="2"/>
              </a:rPr>
              <a:t>    </a:t>
            </a:r>
            <a:r>
              <a:rPr lang="en-US" altLang="zh-CN" baseline="-25000" dirty="0">
                <a:sym typeface="Symbol" pitchFamily="18" charset="2"/>
              </a:rPr>
              <a:t>2</a:t>
            </a:r>
            <a:r>
              <a:rPr lang="en-US" altLang="zh-CN" dirty="0">
                <a:sym typeface="Symbol" pitchFamily="18" charset="2"/>
              </a:rPr>
              <a:t> E</a:t>
            </a:r>
            <a:r>
              <a:rPr lang="en-US" altLang="zh-CN" baseline="-25000" dirty="0">
                <a:sym typeface="Symbol" pitchFamily="18" charset="2"/>
              </a:rPr>
              <a:t>2</a:t>
            </a:r>
            <a:r>
              <a:rPr lang="en-US" altLang="zh-CN" dirty="0">
                <a:sym typeface="Symbol" pitchFamily="18" charset="2"/>
              </a:rPr>
              <a:t>) =  E</a:t>
            </a:r>
            <a:r>
              <a:rPr lang="en-US" altLang="zh-CN" baseline="-25000" dirty="0">
                <a:sym typeface="Symbol" pitchFamily="18" charset="2"/>
              </a:rPr>
              <a:t>1</a:t>
            </a:r>
            <a:r>
              <a:rPr lang="en-US" altLang="zh-CN" dirty="0">
                <a:sym typeface="Symbol" pitchFamily="18" charset="2"/>
              </a:rPr>
              <a:t>    </a:t>
            </a:r>
            <a:r>
              <a:rPr lang="en-US" altLang="zh-CN" baseline="-25000" dirty="0">
                <a:sym typeface="Symbol" pitchFamily="18" charset="2"/>
              </a:rPr>
              <a:t>1 2 </a:t>
            </a:r>
            <a:r>
              <a:rPr lang="en-US" altLang="zh-CN" dirty="0">
                <a:sym typeface="Symbol" pitchFamily="18" charset="2"/>
              </a:rPr>
              <a:t>E</a:t>
            </a:r>
            <a:r>
              <a:rPr lang="en-US" altLang="zh-CN" baseline="-25000" dirty="0">
                <a:sym typeface="Symbol" pitchFamily="18" charset="2"/>
              </a:rPr>
              <a:t>2</a:t>
            </a:r>
            <a:r>
              <a:rPr lang="en-US" altLang="zh-CN" dirty="0">
                <a:sym typeface="Symbol" pitchFamily="18" charset="2"/>
              </a:rPr>
              <a:t> </a:t>
            </a:r>
            <a:endParaRPr lang="en-US" altLang="zh-CN" dirty="0"/>
          </a:p>
          <a:p>
            <a:pPr marL="765175" lvl="1" indent="-285750" eaLnBrk="1" hangingPunct="1"/>
            <a:r>
              <a:rPr lang="en-US" altLang="zh-CN" dirty="0"/>
              <a:t>e.g. </a:t>
            </a:r>
            <a:r>
              <a:rPr lang="en-US" altLang="zh-CN" i="1" dirty="0">
                <a:sym typeface="Symbol" pitchFamily="18" charset="2"/>
              </a:rPr>
              <a:t></a:t>
            </a:r>
            <a:r>
              <a:rPr lang="en-US" altLang="zh-CN" dirty="0">
                <a:sym typeface="Symbol" pitchFamily="18" charset="2"/>
              </a:rPr>
              <a:t> </a:t>
            </a:r>
            <a:r>
              <a:rPr lang="en-US" altLang="zh-CN" i="1" baseline="-25000" dirty="0">
                <a:sym typeface="Symbol" pitchFamily="18" charset="2"/>
              </a:rPr>
              <a:t>dept-name=“Music”</a:t>
            </a:r>
            <a:r>
              <a:rPr lang="en-US" altLang="zh-CN" dirty="0">
                <a:sym typeface="Symbol" pitchFamily="18" charset="2"/>
              </a:rPr>
              <a:t>( </a:t>
            </a:r>
            <a:r>
              <a:rPr lang="en-US" altLang="zh-CN" i="1" dirty="0">
                <a:sym typeface="Symbol" pitchFamily="18" charset="2"/>
              </a:rPr>
              <a:t>instructor</a:t>
            </a:r>
            <a:r>
              <a:rPr lang="en-US" altLang="zh-CN" dirty="0">
                <a:sym typeface="Symbol" pitchFamily="18" charset="2"/>
              </a:rPr>
              <a:t>    </a:t>
            </a:r>
            <a:r>
              <a:rPr lang="en-US" altLang="zh-CN" i="1" dirty="0">
                <a:sym typeface="Symbol" pitchFamily="18" charset="2"/>
              </a:rPr>
              <a:t>teaches</a:t>
            </a:r>
            <a:r>
              <a:rPr lang="en-US" altLang="zh-CN" dirty="0">
                <a:sym typeface="Symbol" pitchFamily="18" charset="2"/>
              </a:rPr>
              <a:t>) =  </a:t>
            </a:r>
          </a:p>
          <a:p>
            <a:pPr marL="765175" lvl="1" indent="-285750" eaLnBrk="1" hangingPunct="1">
              <a:buFont typeface="Wingdings" pitchFamily="2" charset="2"/>
              <a:buNone/>
            </a:pPr>
            <a:r>
              <a:rPr lang="en-US" altLang="zh-CN" i="1" dirty="0">
                <a:sym typeface="Symbol" pitchFamily="18" charset="2"/>
              </a:rPr>
              <a:t>  instructor</a:t>
            </a:r>
            <a:r>
              <a:rPr lang="en-US" altLang="zh-CN" dirty="0">
                <a:sym typeface="Symbol" pitchFamily="18" charset="2"/>
              </a:rPr>
              <a:t>    </a:t>
            </a:r>
            <a:r>
              <a:rPr lang="en-US" altLang="zh-CN" baseline="-25000" dirty="0">
                <a:sym typeface="Symbol" pitchFamily="18" charset="2"/>
              </a:rPr>
              <a:t>(</a:t>
            </a:r>
            <a:r>
              <a:rPr lang="en-US" altLang="zh-CN" i="1" baseline="-25000" dirty="0">
                <a:sym typeface="Symbol" pitchFamily="18" charset="2"/>
              </a:rPr>
              <a:t>dept-name=“Music</a:t>
            </a:r>
            <a:r>
              <a:rPr lang="en-US" altLang="zh-CN" baseline="-25000" dirty="0">
                <a:sym typeface="Symbol" pitchFamily="18" charset="2"/>
              </a:rPr>
              <a:t>)  (instructor.ID=teaches.ID) </a:t>
            </a:r>
            <a:r>
              <a:rPr lang="en-US" altLang="zh-CN" i="1" dirty="0">
                <a:sym typeface="Symbol" pitchFamily="18" charset="2"/>
              </a:rPr>
              <a:t>teaches</a:t>
            </a:r>
            <a:r>
              <a:rPr lang="en-US" altLang="zh-CN" dirty="0"/>
              <a:t> </a:t>
            </a:r>
          </a:p>
          <a:p>
            <a:endParaRPr lang="en-US" altLang="zh-CN" dirty="0"/>
          </a:p>
          <a:p>
            <a:r>
              <a:rPr lang="en-US" altLang="zh-CN" dirty="0"/>
              <a:t>Using Rule4 to reduce the number of operations, and the costs of the right-hand expressions are less than that of the left-hand expressions 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altLang="zh-CN" dirty="0"/>
              <a:t>often used in heuristic query optimizing</a:t>
            </a:r>
            <a:endParaRPr lang="en-US" altLang="zh-CN" dirty="0">
              <a:sym typeface="Symbol" pitchFamily="18" charset="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87CCB8-E2E5-4364-A622-6A7CBA497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607CA-A182-4079-BC52-6BC6C2A3CAA1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D55C67-C5FA-44F2-9A9E-1ED61C6C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F3CA7F4E-BAB5-4717-BA79-EDD4A8B55B8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037662" y="1736337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8B2A51B8-C76E-418E-B1C7-A37BB40FC40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918479" y="2585422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C641BAF5-D55E-4FA8-8B94-D3886ECBDC7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425372" y="2585422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C8084DC8-67A4-4D63-8FA4-38B7DAC6809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904275" y="3005300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AutoShape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1DC1CF90-D7A7-44C4-9035-89B1758B6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98351" y="6220739"/>
            <a:ext cx="395287" cy="260350"/>
          </a:xfrm>
          <a:prstGeom prst="actionButtonBackPrevious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600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820BCE-7C00-4BF9-8E28-CBE01AD0A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Equivalence Rules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D72FB2-036E-405C-A01D-A8072B975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Rule 5</a:t>
            </a:r>
            <a:r>
              <a:rPr lang="en-US" altLang="zh-CN" dirty="0"/>
              <a:t>  (</a:t>
            </a:r>
            <a:r>
              <a:rPr lang="zh-CN" altLang="en-US" dirty="0"/>
              <a:t>连接操作可交换)</a:t>
            </a:r>
            <a:r>
              <a:rPr lang="en-US" altLang="zh-CN" dirty="0"/>
              <a:t> Theta join operations are </a:t>
            </a:r>
            <a:r>
              <a:rPr lang="en-US" altLang="zh-CN" i="1" dirty="0"/>
              <a:t>commutative</a:t>
            </a:r>
            <a:endParaRPr lang="zh-CN" altLang="en-US" dirty="0"/>
          </a:p>
          <a:p>
            <a:pPr marL="288925" indent="-288925" eaLnBrk="1" hangingPunct="1">
              <a:buFont typeface="Wingdings" pitchFamily="2" charset="2"/>
              <a:buNone/>
              <a:tabLst>
                <a:tab pos="192088" algn="l"/>
              </a:tabLst>
            </a:pPr>
            <a:r>
              <a:rPr lang="en-US" altLang="zh-CN" i="1" dirty="0"/>
              <a:t>             E</a:t>
            </a:r>
            <a:r>
              <a:rPr lang="en-US" altLang="zh-CN" baseline="-25000" dirty="0"/>
              <a:t>1     </a:t>
            </a:r>
            <a:r>
              <a:rPr lang="en-US" altLang="zh-CN" baseline="-25000" dirty="0">
                <a:sym typeface="Symbol" pitchFamily="18" charset="2"/>
              </a:rPr>
              <a:t>  </a:t>
            </a:r>
            <a:r>
              <a:rPr lang="en-US" altLang="zh-CN" i="1" dirty="0">
                <a:sym typeface="Greek Symbols" pitchFamily="18" charset="2"/>
              </a:rPr>
              <a:t>E</a:t>
            </a:r>
            <a:r>
              <a:rPr lang="en-US" altLang="zh-CN" baseline="-25000" dirty="0">
                <a:sym typeface="Greek Symbols" pitchFamily="18" charset="2"/>
              </a:rPr>
              <a:t>2</a:t>
            </a:r>
            <a:r>
              <a:rPr lang="en-US" altLang="zh-CN" dirty="0">
                <a:sym typeface="Greek Symbols" pitchFamily="18" charset="2"/>
              </a:rPr>
              <a:t> = </a:t>
            </a:r>
            <a:r>
              <a:rPr lang="en-US" altLang="zh-CN" i="1" dirty="0">
                <a:sym typeface="Greek Symbols" pitchFamily="18" charset="2"/>
              </a:rPr>
              <a:t>E</a:t>
            </a:r>
            <a:r>
              <a:rPr lang="en-US" altLang="zh-CN" baseline="-25000" dirty="0">
                <a:sym typeface="Greek Symbols" pitchFamily="18" charset="2"/>
              </a:rPr>
              <a:t>2</a:t>
            </a:r>
            <a:r>
              <a:rPr lang="en-US" altLang="zh-CN" dirty="0">
                <a:sym typeface="Greek Symbols" pitchFamily="18" charset="2"/>
              </a:rPr>
              <a:t>    </a:t>
            </a:r>
            <a:r>
              <a:rPr lang="en-US" altLang="zh-CN" baseline="-25000" dirty="0">
                <a:sym typeface="Symbol" pitchFamily="18" charset="2"/>
              </a:rPr>
              <a:t>  </a:t>
            </a:r>
            <a:r>
              <a:rPr lang="en-US" altLang="zh-CN" i="1" dirty="0">
                <a:sym typeface="Greek Symbols" pitchFamily="18" charset="2"/>
              </a:rPr>
              <a:t>E</a:t>
            </a:r>
            <a:r>
              <a:rPr lang="en-US" altLang="zh-CN" baseline="-25000" dirty="0">
                <a:sym typeface="Greek Symbols" pitchFamily="18" charset="2"/>
              </a:rPr>
              <a:t>1</a:t>
            </a:r>
            <a:endParaRPr lang="en-US" altLang="zh-CN" dirty="0"/>
          </a:p>
          <a:p>
            <a:pPr marL="663575" lvl="1" indent="-182563" eaLnBrk="1" hangingPunct="1">
              <a:tabLst>
                <a:tab pos="192088" algn="l"/>
              </a:tabLst>
            </a:pPr>
            <a:r>
              <a:rPr lang="en-US" altLang="zh-CN" dirty="0"/>
              <a:t>Fig. 16.3 </a:t>
            </a:r>
          </a:p>
          <a:p>
            <a:pPr marL="663575" lvl="1" indent="-182563" eaLnBrk="1" hangingPunct="1">
              <a:tabLst>
                <a:tab pos="192088" algn="l"/>
              </a:tabLst>
            </a:pPr>
            <a:endParaRPr lang="en-US" altLang="zh-CN" dirty="0"/>
          </a:p>
          <a:p>
            <a:pPr marL="663575" lvl="1" indent="-182563" eaLnBrk="1" hangingPunct="1">
              <a:tabLst>
                <a:tab pos="192088" algn="l"/>
              </a:tabLst>
            </a:pPr>
            <a:r>
              <a:rPr lang="en-US" altLang="zh-CN" dirty="0"/>
              <a:t>!! the expression with smaller size should  be arranged as the left one in join operation</a:t>
            </a:r>
          </a:p>
          <a:p>
            <a:pPr marL="842962" lvl="2" indent="-182563">
              <a:tabLst>
                <a:tab pos="192088" algn="l"/>
              </a:tabLst>
            </a:pPr>
            <a:r>
              <a:rPr lang="zh-CN" altLang="en-US" dirty="0"/>
              <a:t>连接操作中，</a:t>
            </a:r>
            <a:r>
              <a:rPr lang="en-US" altLang="zh-CN" dirty="0"/>
              <a:t>relation of smaller size</a:t>
            </a:r>
            <a:r>
              <a:rPr lang="zh-CN" altLang="en-US" dirty="0"/>
              <a:t>作为</a:t>
            </a:r>
            <a:r>
              <a:rPr lang="en-US" altLang="zh-CN" dirty="0"/>
              <a:t>outer relation</a:t>
            </a:r>
            <a:r>
              <a:rPr lang="zh-CN" altLang="en-US" dirty="0"/>
              <a:t>，以降低</a:t>
            </a:r>
            <a:r>
              <a:rPr lang="en-US" altLang="zh-CN" dirty="0"/>
              <a:t>the cost of join operation </a:t>
            </a:r>
          </a:p>
          <a:p>
            <a:pPr marL="842962" lvl="2" indent="-182563">
              <a:tabLst>
                <a:tab pos="192088" algn="l"/>
              </a:tabLst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437CD6-05B4-4B9B-A7BE-ED8104386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3E8DD-A1BF-43FB-8EE3-1EF991700D16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44B650-3B95-4AC8-8CF7-D3EA4DBD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6" name="AutoShape 1027">
            <a:extLst>
              <a:ext uri="{FF2B5EF4-FFF2-40B4-BE49-F238E27FC236}">
                <a16:creationId xmlns:a16="http://schemas.microsoft.com/office/drawing/2014/main" id="{87CB011D-5501-4D5B-AEFA-5EA9F853E4B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456968" y="1385911"/>
            <a:ext cx="188913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1027">
            <a:extLst>
              <a:ext uri="{FF2B5EF4-FFF2-40B4-BE49-F238E27FC236}">
                <a16:creationId xmlns:a16="http://schemas.microsoft.com/office/drawing/2014/main" id="{BB9E525C-503D-4EEE-89E5-45B974FB076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723512" y="1385911"/>
            <a:ext cx="188913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1040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7844BF9-1F6E-4445-A156-531AC1FCE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0490" y="1802363"/>
            <a:ext cx="304800" cy="152400"/>
          </a:xfrm>
          <a:prstGeom prst="actionButtonForwardNex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30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85FD0E5-3ABC-4741-AF22-A33C7CD5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59BF3C-B650-407E-99C3-AA36BDC3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56F40-A8C6-4636-A48F-572FDFF75A83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AutoShape 1028">
            <a:extLst>
              <a:ext uri="{FF2B5EF4-FFF2-40B4-BE49-F238E27FC236}">
                <a16:creationId xmlns:a16="http://schemas.microsoft.com/office/drawing/2014/main" id="{D66227A7-F011-4DA6-A4C4-BDB2AFE2ACA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462527" y="490764"/>
            <a:ext cx="188912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endParaRPr lang="zh-CN" altLang="en-US" sz="2400">
              <a:ea typeface="微软雅黑 Light" panose="020B0502040204020203" pitchFamily="34" charset="-122"/>
            </a:endParaRP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623762E9-8F26-4660-8DF7-E5D9F268B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9387" y="335189"/>
            <a:ext cx="2904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i="1">
                <a:latin typeface="+mn-lt"/>
                <a:ea typeface="微软雅黑 Light" panose="020B0502040204020203" pitchFamily="34" charset="-122"/>
              </a:rPr>
              <a:t>r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385ADAEE-1491-41AF-BBA3-C5BE0515B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89" y="293914"/>
            <a:ext cx="3145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i="1">
                <a:latin typeface="+mn-lt"/>
                <a:ea typeface="微软雅黑 Light" panose="020B0502040204020203" pitchFamily="34" charset="-122"/>
              </a:rPr>
              <a:t>s</a:t>
            </a:r>
          </a:p>
        </p:txBody>
      </p:sp>
      <p:graphicFrame>
        <p:nvGraphicFramePr>
          <p:cNvPr id="8" name="Group 26">
            <a:extLst>
              <a:ext uri="{FF2B5EF4-FFF2-40B4-BE49-F238E27FC236}">
                <a16:creationId xmlns:a16="http://schemas.microsoft.com/office/drawing/2014/main" id="{AB0DF612-70EE-41E3-89DD-D1FB72D51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756445"/>
              </p:ext>
            </p:extLst>
          </p:nvPr>
        </p:nvGraphicFramePr>
        <p:xfrm>
          <a:off x="1854200" y="955902"/>
          <a:ext cx="2016125" cy="2087560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751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384175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763588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1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384175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763588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t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.A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1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384175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763588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1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384175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763588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1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384175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763588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Group 47">
            <a:extLst>
              <a:ext uri="{FF2B5EF4-FFF2-40B4-BE49-F238E27FC236}">
                <a16:creationId xmlns:a16="http://schemas.microsoft.com/office/drawing/2014/main" id="{D51688AD-CFFD-493B-B4EB-0C51704FB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930177"/>
              </p:ext>
            </p:extLst>
          </p:nvPr>
        </p:nvGraphicFramePr>
        <p:xfrm>
          <a:off x="5407089" y="955902"/>
          <a:ext cx="2160588" cy="2773386"/>
        </p:xfrm>
        <a:graphic>
          <a:graphicData uri="http://schemas.openxmlformats.org/drawingml/2006/table">
            <a:tbl>
              <a:tblPr/>
              <a:tblGrid>
                <a:gridCol w="216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19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384175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763588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699" marB="456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9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384175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763588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699" marB="456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9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384175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763588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t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.A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699" marB="456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9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384175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763588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699" marB="456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19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384175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763588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699" marB="456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9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384175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763588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699" marB="456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19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marL="384175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marL="763588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699" marB="456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 Box 49">
            <a:extLst>
              <a:ext uri="{FF2B5EF4-FFF2-40B4-BE49-F238E27FC236}">
                <a16:creationId xmlns:a16="http://schemas.microsoft.com/office/drawing/2014/main" id="{911B63C0-0E10-40FF-A248-8F32CFA7E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5914" y="4443639"/>
            <a:ext cx="736829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原理： 针对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r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中元组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baseline="-25000" dirty="0">
                <a:latin typeface="+mn-lt"/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，检查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s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中的元组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baseline="-25000" dirty="0">
                <a:latin typeface="+mn-lt"/>
                <a:ea typeface="微软雅黑 Light" panose="020B0502040204020203" pitchFamily="34" charset="-122"/>
              </a:rPr>
              <a:t>2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.A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，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baseline="-25000" dirty="0">
                <a:latin typeface="+mn-lt"/>
                <a:ea typeface="微软雅黑 Light" panose="020B0502040204020203" pitchFamily="34" charset="-122"/>
              </a:rPr>
              <a:t>1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.A=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baseline="-25000" dirty="0">
                <a:latin typeface="+mn-lt"/>
                <a:ea typeface="微软雅黑 Light" panose="020B0502040204020203" pitchFamily="34" charset="-122"/>
              </a:rPr>
              <a:t>2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.A ?</a:t>
            </a:r>
          </a:p>
          <a:p>
            <a:pPr eaLnBrk="1" hangingPunct="1"/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方法：</a:t>
            </a:r>
          </a:p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  For 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</a:rPr>
              <a:t>r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中每个元组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baseline="-25000" dirty="0">
                <a:latin typeface="+mn-lt"/>
                <a:ea typeface="微软雅黑 Light" panose="020B0502040204020203" pitchFamily="34" charset="-122"/>
              </a:rPr>
              <a:t>1</a:t>
            </a:r>
            <a:r>
              <a:rPr lang="zh-CN" altLang="en-US" baseline="-25000" dirty="0">
                <a:latin typeface="+mn-lt"/>
                <a:ea typeface="微软雅黑 Light" panose="020B0502040204020203" pitchFamily="34" charset="-122"/>
              </a:rPr>
              <a:t>  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         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//*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扫描</a:t>
            </a:r>
          </a:p>
          <a:p>
            <a:pPr eaLnBrk="1" hangingPunct="1"/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      按照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baseline="-25000" dirty="0">
                <a:latin typeface="+mn-lt"/>
                <a:ea typeface="微软雅黑 Light" panose="020B0502040204020203" pitchFamily="34" charset="-122"/>
              </a:rPr>
              <a:t>1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.A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，查找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</a:rPr>
              <a:t>s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中满足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baseline="-25000" dirty="0">
                <a:latin typeface="+mn-lt"/>
                <a:ea typeface="微软雅黑 Light" panose="020B0502040204020203" pitchFamily="34" charset="-122"/>
              </a:rPr>
              <a:t>1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.A=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baseline="-25000" dirty="0">
                <a:latin typeface="+mn-lt"/>
                <a:ea typeface="微软雅黑 Light" panose="020B0502040204020203" pitchFamily="34" charset="-122"/>
              </a:rPr>
              <a:t>2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.A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的元组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baseline="-25000" dirty="0">
                <a:latin typeface="+mn-lt"/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，</a:t>
            </a:r>
          </a:p>
          <a:p>
            <a:pPr eaLnBrk="1" hangingPunct="1"/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      合并元组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baseline="-25000" dirty="0">
                <a:latin typeface="+mn-lt"/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和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baseline="-25000" dirty="0">
                <a:latin typeface="+mn-lt"/>
                <a:ea typeface="微软雅黑 Light" panose="020B0502040204020203" pitchFamily="34" charset="-122"/>
              </a:rPr>
              <a:t>2</a:t>
            </a:r>
            <a:endParaRPr lang="zh-CN" altLang="en-US" baseline="-25000" dirty="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1" name="Text Box 50">
            <a:extLst>
              <a:ext uri="{FF2B5EF4-FFF2-40B4-BE49-F238E27FC236}">
                <a16:creationId xmlns:a16="http://schemas.microsoft.com/office/drawing/2014/main" id="{8164BE9A-E54B-4E74-8572-49B8B3C5B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7402" y="351064"/>
            <a:ext cx="16241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  <a:ea typeface="微软雅黑 Light" panose="020B0502040204020203" pitchFamily="34" charset="-122"/>
              </a:rPr>
              <a:t>连接属性</a:t>
            </a:r>
            <a:r>
              <a:rPr lang="en-US" altLang="zh-CN">
                <a:latin typeface="+mn-lt"/>
                <a:ea typeface="微软雅黑 Light" panose="020B0502040204020203" pitchFamily="34" charset="-122"/>
              </a:rPr>
              <a:t>A</a:t>
            </a:r>
          </a:p>
        </p:txBody>
      </p:sp>
      <p:sp>
        <p:nvSpPr>
          <p:cNvPr id="12" name="Text Box 51">
            <a:extLst>
              <a:ext uri="{FF2B5EF4-FFF2-40B4-BE49-F238E27FC236}">
                <a16:creationId xmlns:a16="http://schemas.microsoft.com/office/drawing/2014/main" id="{565D7C57-52DD-47A1-94A1-C6AC02087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2400" y="1316264"/>
            <a:ext cx="3914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i="1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baseline="-25000">
                <a:latin typeface="+mn-lt"/>
                <a:ea typeface="微软雅黑 Light" panose="020B0502040204020203" pitchFamily="34" charset="-122"/>
              </a:rPr>
              <a:t>1</a:t>
            </a:r>
          </a:p>
        </p:txBody>
      </p:sp>
      <p:sp>
        <p:nvSpPr>
          <p:cNvPr id="13" name="Text Box 52">
            <a:extLst>
              <a:ext uri="{FF2B5EF4-FFF2-40B4-BE49-F238E27FC236}">
                <a16:creationId xmlns:a16="http://schemas.microsoft.com/office/drawing/2014/main" id="{EFC6F477-89DD-4391-9408-E8892F75D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7677" y="1706789"/>
            <a:ext cx="396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i="1">
                <a:latin typeface="+mn-lt"/>
                <a:ea typeface="微软雅黑 Light" panose="020B0502040204020203" pitchFamily="34" charset="-122"/>
              </a:rPr>
              <a:t>t</a:t>
            </a:r>
            <a:r>
              <a:rPr lang="en-US" altLang="zh-CN" baseline="-25000">
                <a:latin typeface="+mn-lt"/>
                <a:ea typeface="微软雅黑 Light" panose="020B0502040204020203" pitchFamily="34" charset="-122"/>
              </a:rPr>
              <a:t>2</a:t>
            </a:r>
          </a:p>
        </p:txBody>
      </p:sp>
      <p:sp>
        <p:nvSpPr>
          <p:cNvPr id="14" name="Text Box 53">
            <a:extLst>
              <a:ext uri="{FF2B5EF4-FFF2-40B4-BE49-F238E27FC236}">
                <a16:creationId xmlns:a16="http://schemas.microsoft.com/office/drawing/2014/main" id="{49F9CB20-8BE8-41E9-9E6C-7BDDC3865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0100" y="3118077"/>
            <a:ext cx="9701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|</a:t>
            </a:r>
            <a:r>
              <a:rPr lang="en-US" altLang="zh-CN" i="1">
                <a:latin typeface="+mn-lt"/>
                <a:ea typeface="微软雅黑 Light" panose="020B0502040204020203" pitchFamily="34" charset="-122"/>
              </a:rPr>
              <a:t>r</a:t>
            </a:r>
            <a:r>
              <a:rPr lang="en-US" altLang="zh-CN">
                <a:latin typeface="+mn-lt"/>
                <a:ea typeface="微软雅黑 Light" panose="020B0502040204020203" pitchFamily="34" charset="-122"/>
              </a:rPr>
              <a:t>|=</a:t>
            </a:r>
            <a:r>
              <a:rPr lang="en-US" altLang="zh-CN" i="1">
                <a:latin typeface="+mn-lt"/>
                <a:ea typeface="微软雅黑 Light" panose="020B0502040204020203" pitchFamily="34" charset="-122"/>
              </a:rPr>
              <a:t>m</a:t>
            </a:r>
            <a:endParaRPr lang="zh-CN" altLang="en-US" i="1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5" name="Text Box 54">
            <a:extLst>
              <a:ext uri="{FF2B5EF4-FFF2-40B4-BE49-F238E27FC236}">
                <a16:creationId xmlns:a16="http://schemas.microsoft.com/office/drawing/2014/main" id="{FE969588-A3B9-49A4-8657-A03986172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4789" y="3722914"/>
            <a:ext cx="8996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|</a:t>
            </a:r>
            <a:r>
              <a:rPr lang="en-US" altLang="zh-CN" i="1">
                <a:latin typeface="+mn-lt"/>
                <a:ea typeface="微软雅黑 Light" panose="020B0502040204020203" pitchFamily="34" charset="-122"/>
              </a:rPr>
              <a:t>s</a:t>
            </a:r>
            <a:r>
              <a:rPr lang="en-US" altLang="zh-CN">
                <a:latin typeface="+mn-lt"/>
                <a:ea typeface="微软雅黑 Light" panose="020B0502040204020203" pitchFamily="34" charset="-122"/>
              </a:rPr>
              <a:t>|=</a:t>
            </a:r>
            <a:r>
              <a:rPr lang="en-US" altLang="zh-CN" i="1">
                <a:latin typeface="+mn-lt"/>
                <a:ea typeface="微软雅黑 Light" panose="020B0502040204020203" pitchFamily="34" charset="-122"/>
              </a:rPr>
              <a:t>n</a:t>
            </a:r>
            <a:endParaRPr lang="zh-CN" altLang="en-US" i="1">
              <a:latin typeface="+mn-lt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3651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D83A8-74B4-4D97-B611-2D8664DD8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Equivalence Rules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64343B-7BFD-43B2-BCA0-424092173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假设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zh-CN" dirty="0"/>
              <a:t>    1.  |</a:t>
            </a:r>
            <a:r>
              <a:rPr lang="en-US" altLang="zh-CN" i="1" dirty="0"/>
              <a:t>r</a:t>
            </a:r>
            <a:r>
              <a:rPr lang="en-US" altLang="zh-CN" dirty="0"/>
              <a:t>|=</a:t>
            </a:r>
            <a:r>
              <a:rPr lang="en-US" altLang="zh-CN" i="1" dirty="0"/>
              <a:t>m</a:t>
            </a:r>
            <a:r>
              <a:rPr lang="zh-CN" altLang="en-US" i="1" dirty="0"/>
              <a:t>，</a:t>
            </a:r>
            <a:r>
              <a:rPr lang="en-US" altLang="zh-CN" dirty="0"/>
              <a:t>|</a:t>
            </a:r>
            <a:r>
              <a:rPr lang="en-US" altLang="zh-CN" i="1" dirty="0"/>
              <a:t>s</a:t>
            </a:r>
            <a:r>
              <a:rPr lang="en-US" altLang="zh-CN" dirty="0"/>
              <a:t>|=</a:t>
            </a:r>
            <a:r>
              <a:rPr lang="en-US" altLang="zh-CN" i="1" dirty="0"/>
              <a:t>n</a:t>
            </a:r>
          </a:p>
          <a:p>
            <a:pPr>
              <a:buFont typeface="Wingdings" pitchFamily="2" charset="2"/>
              <a:buNone/>
              <a:defRPr/>
            </a:pPr>
            <a:r>
              <a:rPr lang="zh-CN" altLang="en-US" i="1" dirty="0"/>
              <a:t>    </a:t>
            </a:r>
            <a:r>
              <a:rPr lang="en-US" altLang="zh-CN" dirty="0"/>
              <a:t>2.   </a:t>
            </a:r>
            <a:r>
              <a:rPr lang="en-US" altLang="zh-CN" i="1" dirty="0"/>
              <a:t>m</a:t>
            </a:r>
            <a:r>
              <a:rPr lang="en-US" altLang="zh-CN" dirty="0"/>
              <a:t>&lt;</a:t>
            </a:r>
            <a:r>
              <a:rPr lang="en-US" altLang="zh-CN" i="1" dirty="0"/>
              <a:t>n</a:t>
            </a:r>
            <a:r>
              <a:rPr lang="en-US" altLang="zh-CN" dirty="0"/>
              <a:t>,      </a:t>
            </a:r>
            <a:r>
              <a:rPr lang="en-US" altLang="zh-CN" i="1" dirty="0"/>
              <a:t>n</a:t>
            </a:r>
            <a:r>
              <a:rPr lang="en-US" altLang="zh-CN" dirty="0"/>
              <a:t>/</a:t>
            </a:r>
            <a:r>
              <a:rPr lang="en-US" altLang="zh-CN" i="1" dirty="0"/>
              <a:t>m </a:t>
            </a:r>
            <a:r>
              <a:rPr lang="en-US" altLang="zh-CN" dirty="0"/>
              <a:t>=</a:t>
            </a:r>
            <a:r>
              <a:rPr lang="en-US" altLang="zh-CN" i="1" dirty="0"/>
              <a:t>k </a:t>
            </a:r>
            <a:r>
              <a:rPr lang="en-US" altLang="zh-CN" dirty="0"/>
              <a:t>&gt;1</a:t>
            </a:r>
          </a:p>
          <a:p>
            <a:pPr>
              <a:buFont typeface="Wingdings" pitchFamily="2" charset="2"/>
              <a:buNone/>
              <a:defRPr/>
            </a:pPr>
            <a:endParaRPr lang="zh-CN" altLang="en-US" dirty="0"/>
          </a:p>
          <a:p>
            <a:pPr>
              <a:defRPr/>
            </a:pPr>
            <a:r>
              <a:rPr lang="zh-CN" altLang="en-US" dirty="0"/>
              <a:t>给定</a:t>
            </a:r>
            <a:r>
              <a:rPr lang="en-US" altLang="zh-CN" dirty="0"/>
              <a:t>r</a:t>
            </a:r>
            <a:r>
              <a:rPr lang="zh-CN" altLang="en-US" dirty="0"/>
              <a:t>中的元组</a:t>
            </a:r>
            <a:r>
              <a:rPr lang="en-US" altLang="zh-CN" i="1" dirty="0"/>
              <a:t>t</a:t>
            </a:r>
            <a:r>
              <a:rPr lang="en-US" altLang="zh-CN" baseline="-25000" dirty="0"/>
              <a:t>1</a:t>
            </a:r>
            <a:r>
              <a:rPr lang="zh-CN" altLang="en-US" dirty="0"/>
              <a:t>，采用</a:t>
            </a:r>
            <a:r>
              <a:rPr lang="en-US" altLang="zh-CN" dirty="0"/>
              <a:t>B/B</a:t>
            </a:r>
            <a:r>
              <a:rPr lang="en-US" altLang="zh-CN" baseline="30000" dirty="0"/>
              <a:t>+</a:t>
            </a:r>
            <a:r>
              <a:rPr lang="zh-CN" altLang="en-US" dirty="0"/>
              <a:t>树索引、二分搜索机制，根据</a:t>
            </a:r>
            <a:r>
              <a:rPr lang="en-US" altLang="zh-CN" i="1" dirty="0"/>
              <a:t>t</a:t>
            </a:r>
            <a:r>
              <a:rPr lang="en-US" altLang="zh-CN" baseline="-25000" dirty="0"/>
              <a:t>1</a:t>
            </a:r>
            <a:r>
              <a:rPr lang="en-US" altLang="zh-CN" dirty="0"/>
              <a:t>.A</a:t>
            </a:r>
            <a:r>
              <a:rPr lang="zh-CN" altLang="en-US" dirty="0"/>
              <a:t>，查找</a:t>
            </a:r>
            <a:r>
              <a:rPr lang="en-US" altLang="zh-CN" i="1" dirty="0"/>
              <a:t>s</a:t>
            </a:r>
            <a:r>
              <a:rPr lang="zh-CN" altLang="en-US" dirty="0"/>
              <a:t>中满足</a:t>
            </a:r>
            <a:r>
              <a:rPr lang="en-US" altLang="zh-CN" i="1" dirty="0"/>
              <a:t>t</a:t>
            </a:r>
            <a:r>
              <a:rPr lang="en-US" altLang="zh-CN" baseline="-25000" dirty="0"/>
              <a:t>1</a:t>
            </a:r>
            <a:r>
              <a:rPr lang="en-US" altLang="zh-CN" dirty="0"/>
              <a:t>.A=</a:t>
            </a:r>
            <a:r>
              <a:rPr lang="en-US" altLang="zh-CN" i="1" dirty="0"/>
              <a:t>t</a:t>
            </a:r>
            <a:r>
              <a:rPr lang="en-US" altLang="zh-CN" baseline="-25000" dirty="0"/>
              <a:t>2</a:t>
            </a:r>
            <a:r>
              <a:rPr lang="en-US" altLang="zh-CN" dirty="0"/>
              <a:t>.A</a:t>
            </a:r>
            <a:r>
              <a:rPr lang="zh-CN" altLang="en-US" dirty="0"/>
              <a:t>的元组</a:t>
            </a:r>
            <a:r>
              <a:rPr lang="en-US" altLang="zh-CN" i="1" dirty="0"/>
              <a:t>t</a:t>
            </a:r>
            <a:r>
              <a:rPr lang="en-US" altLang="zh-CN" baseline="-25000" dirty="0"/>
              <a:t>2</a:t>
            </a:r>
            <a:r>
              <a:rPr lang="zh-CN" altLang="en-US" dirty="0"/>
              <a:t>，树的</a:t>
            </a:r>
            <a:r>
              <a:rPr lang="en-US" altLang="zh-CN" dirty="0"/>
              <a:t>degree</a:t>
            </a:r>
            <a:r>
              <a:rPr lang="zh-CN" altLang="en-US" dirty="0"/>
              <a:t>为</a:t>
            </a:r>
            <a:r>
              <a:rPr lang="en-US" altLang="zh-CN" i="1" dirty="0"/>
              <a:t>d</a:t>
            </a:r>
            <a:r>
              <a:rPr lang="zh-CN" altLang="en-US" dirty="0"/>
              <a:t>，所需</a:t>
            </a:r>
            <a:r>
              <a:rPr lang="en-US" altLang="zh-CN" dirty="0"/>
              <a:t>cost</a:t>
            </a:r>
            <a:r>
              <a:rPr lang="zh-CN" altLang="en-US" dirty="0"/>
              <a:t>正比于树高，为：</a:t>
            </a:r>
          </a:p>
          <a:p>
            <a:pPr>
              <a:buFont typeface="Wingdings" pitchFamily="2" charset="2"/>
              <a:buNone/>
              <a:defRPr/>
            </a:pPr>
            <a:r>
              <a:rPr lang="zh-CN" altLang="en-US" dirty="0"/>
              <a:t>                   </a:t>
            </a:r>
            <a:r>
              <a:rPr lang="en-US" altLang="zh-CN" dirty="0"/>
              <a:t>O(</a:t>
            </a:r>
            <a:r>
              <a:rPr lang="en-US" altLang="zh-CN" dirty="0" err="1"/>
              <a:t>log</a:t>
            </a:r>
            <a:r>
              <a:rPr lang="en-US" altLang="zh-CN" i="1" baseline="-25000" dirty="0" err="1"/>
              <a:t>d</a:t>
            </a:r>
            <a:r>
              <a:rPr lang="en-US" altLang="zh-CN" i="1" dirty="0" err="1"/>
              <a:t>n</a:t>
            </a:r>
            <a:r>
              <a:rPr lang="en-US" altLang="zh-CN" dirty="0"/>
              <a:t>)</a:t>
            </a:r>
          </a:p>
          <a:p>
            <a:pPr marL="0" indent="0">
              <a:buNone/>
              <a:defRPr/>
            </a:pPr>
            <a:r>
              <a:rPr lang="en-US" altLang="zh-CN" dirty="0"/>
              <a:t>      </a:t>
            </a:r>
            <a:r>
              <a:rPr lang="en-US" altLang="zh-CN" i="1" dirty="0"/>
              <a:t>r</a:t>
            </a:r>
            <a:r>
              <a:rPr lang="en-US" altLang="zh-CN" dirty="0"/>
              <a:t>    </a:t>
            </a:r>
            <a:r>
              <a:rPr lang="en-US" altLang="zh-CN" i="1" dirty="0"/>
              <a:t>s</a:t>
            </a:r>
            <a:r>
              <a:rPr lang="zh-CN" altLang="en-US" dirty="0"/>
              <a:t>的</a:t>
            </a:r>
            <a:r>
              <a:rPr lang="en-US" altLang="zh-CN" dirty="0"/>
              <a:t>cost</a:t>
            </a:r>
            <a:r>
              <a:rPr lang="zh-CN" altLang="en-US" dirty="0"/>
              <a:t>为：  </a:t>
            </a:r>
            <a:r>
              <a:rPr lang="en-US" altLang="zh-CN" dirty="0"/>
              <a:t>O(</a:t>
            </a:r>
            <a:r>
              <a:rPr lang="en-US" altLang="zh-CN" i="1" dirty="0"/>
              <a:t>m + </a:t>
            </a:r>
            <a:r>
              <a:rPr lang="en-US" altLang="zh-CN" i="1" dirty="0" err="1"/>
              <a:t>m</a:t>
            </a:r>
            <a:r>
              <a:rPr lang="en-US" altLang="zh-CN" dirty="0" err="1"/>
              <a:t>lg</a:t>
            </a:r>
            <a:r>
              <a:rPr lang="en-US" altLang="zh-CN" i="1" baseline="-25000" dirty="0" err="1"/>
              <a:t>d</a:t>
            </a:r>
            <a:r>
              <a:rPr lang="en-US" altLang="zh-CN" i="1" dirty="0" err="1"/>
              <a:t>n</a:t>
            </a:r>
            <a:r>
              <a:rPr lang="en-US" altLang="zh-CN" dirty="0"/>
              <a:t>)</a:t>
            </a:r>
          </a:p>
          <a:p>
            <a:pPr>
              <a:buNone/>
              <a:defRPr/>
            </a:pPr>
            <a:r>
              <a:rPr lang="en-US" altLang="zh-CN" dirty="0"/>
              <a:t>     </a:t>
            </a:r>
            <a:r>
              <a:rPr lang="en-US" altLang="zh-CN" i="1" dirty="0"/>
              <a:t>s</a:t>
            </a:r>
            <a:r>
              <a:rPr lang="en-US" altLang="zh-CN" dirty="0"/>
              <a:t>    </a:t>
            </a:r>
            <a:r>
              <a:rPr lang="en-US" altLang="zh-CN" i="1" dirty="0"/>
              <a:t>r</a:t>
            </a:r>
            <a:r>
              <a:rPr lang="zh-CN" altLang="en-US" dirty="0"/>
              <a:t>的</a:t>
            </a:r>
            <a:r>
              <a:rPr lang="en-US" altLang="zh-CN" dirty="0"/>
              <a:t>cost</a:t>
            </a:r>
            <a:r>
              <a:rPr lang="zh-CN" altLang="en-US" dirty="0"/>
              <a:t>为：  </a:t>
            </a:r>
            <a:r>
              <a:rPr lang="en-US" altLang="zh-CN" dirty="0"/>
              <a:t>O(</a:t>
            </a:r>
            <a:r>
              <a:rPr lang="en-US" altLang="zh-CN" i="1" dirty="0"/>
              <a:t>n + </a:t>
            </a:r>
            <a:r>
              <a:rPr lang="en-US" altLang="zh-CN" i="1" dirty="0" err="1"/>
              <a:t>n</a:t>
            </a:r>
            <a:r>
              <a:rPr lang="en-US" altLang="zh-CN" dirty="0" err="1"/>
              <a:t>lg</a:t>
            </a:r>
            <a:r>
              <a:rPr lang="en-US" altLang="zh-CN" i="1" baseline="-25000" dirty="0" err="1"/>
              <a:t>d</a:t>
            </a:r>
            <a:r>
              <a:rPr lang="en-US" altLang="zh-CN" i="1" dirty="0" err="1"/>
              <a:t>m</a:t>
            </a:r>
            <a:r>
              <a:rPr lang="en-US" altLang="zh-CN" dirty="0"/>
              <a:t>)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zh-CN" dirty="0"/>
              <a:t>     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如果没有索引：</a:t>
            </a:r>
            <a:endParaRPr lang="en-US" altLang="zh-CN" dirty="0"/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dirty="0"/>
              <a:t>    O(</a:t>
            </a:r>
            <a:r>
              <a:rPr lang="en-US" altLang="zh-CN" i="1" dirty="0"/>
              <a:t>m + m</a:t>
            </a:r>
            <a:r>
              <a:rPr lang="en-US" altLang="zh-CN" dirty="0"/>
              <a:t> * </a:t>
            </a:r>
            <a:r>
              <a:rPr lang="en-US" altLang="zh-CN" i="1" dirty="0"/>
              <a:t>n</a:t>
            </a:r>
            <a:r>
              <a:rPr lang="en-US" altLang="zh-CN" dirty="0"/>
              <a:t>)     vs     O(</a:t>
            </a:r>
            <a:r>
              <a:rPr lang="en-US" altLang="zh-CN" i="1" dirty="0"/>
              <a:t>n + n</a:t>
            </a:r>
            <a:r>
              <a:rPr lang="en-US" altLang="zh-CN" dirty="0"/>
              <a:t> * </a:t>
            </a:r>
            <a:r>
              <a:rPr lang="en-US" altLang="zh-CN" i="1" dirty="0"/>
              <a:t>m</a:t>
            </a:r>
            <a:r>
              <a:rPr lang="en-US" altLang="zh-CN" dirty="0"/>
              <a:t>)</a:t>
            </a:r>
          </a:p>
          <a:p>
            <a:pPr marL="0" indent="0">
              <a:buNone/>
              <a:defRPr/>
            </a:pPr>
            <a:r>
              <a:rPr lang="en-US" altLang="zh-CN" dirty="0"/>
              <a:t>    O(</a:t>
            </a:r>
            <a:r>
              <a:rPr lang="en-US" altLang="zh-CN" i="1" dirty="0"/>
              <a:t>m + m</a:t>
            </a:r>
            <a:r>
              <a:rPr lang="en-US" altLang="zh-CN" dirty="0"/>
              <a:t> * </a:t>
            </a:r>
            <a:r>
              <a:rPr lang="en-US" altLang="zh-CN" i="1" dirty="0"/>
              <a:t>n</a:t>
            </a:r>
            <a:r>
              <a:rPr lang="en-US" altLang="zh-CN" dirty="0"/>
              <a:t>) =O(m*n) =O(</a:t>
            </a:r>
            <a:r>
              <a:rPr lang="en-US" altLang="zh-CN" i="1" dirty="0"/>
              <a:t>n + n</a:t>
            </a:r>
            <a:r>
              <a:rPr lang="en-US" altLang="zh-CN" dirty="0"/>
              <a:t> * </a:t>
            </a:r>
            <a:r>
              <a:rPr lang="en-US" altLang="zh-CN" i="1" dirty="0"/>
              <a:t>m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87CCB8-E2E5-4364-A622-6A7CBA497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607CA-A182-4079-BC52-6BC6C2A3CAA1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D55C67-C5FA-44F2-9A9E-1ED61C6C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6" name="AutoShape 1028">
            <a:extLst>
              <a:ext uri="{FF2B5EF4-FFF2-40B4-BE49-F238E27FC236}">
                <a16:creationId xmlns:a16="http://schemas.microsoft.com/office/drawing/2014/main" id="{7A5553DE-E4C1-4558-9E5B-9CCFFE6697F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68427" y="3962110"/>
            <a:ext cx="188913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endParaRPr lang="zh-CN" altLang="en-US" sz="2800"/>
          </a:p>
        </p:txBody>
      </p:sp>
      <p:sp>
        <p:nvSpPr>
          <p:cNvPr id="7" name="AutoShape 1028">
            <a:extLst>
              <a:ext uri="{FF2B5EF4-FFF2-40B4-BE49-F238E27FC236}">
                <a16:creationId xmlns:a16="http://schemas.microsoft.com/office/drawing/2014/main" id="{5F1CBD47-A754-4838-B0BF-2BB6D423C05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1104" y="4437971"/>
            <a:ext cx="188913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982077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D83A8-74B4-4D97-B611-2D8664DD8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m+ </a:t>
            </a:r>
            <a:r>
              <a:rPr lang="en-US" altLang="zh-CN" dirty="0" err="1"/>
              <a:t>mlgn</a:t>
            </a:r>
            <a:r>
              <a:rPr lang="en-US" altLang="zh-CN" dirty="0"/>
              <a:t>  vs  n + </a:t>
            </a:r>
            <a:r>
              <a:rPr lang="en-US" altLang="zh-CN" dirty="0" err="1"/>
              <a:t>nlgm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64343B-7BFD-43B2-BCA0-424092173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m&lt;n,  n/m =k &gt;1, n=k*m</a:t>
            </a:r>
          </a:p>
          <a:p>
            <a:pPr>
              <a:lnSpc>
                <a:spcPct val="120000"/>
              </a:lnSpc>
            </a:pPr>
            <a:r>
              <a:rPr lang="en-US" altLang="zh-CN" dirty="0" err="1"/>
              <a:t>nlgm</a:t>
            </a:r>
            <a:r>
              <a:rPr lang="en-US" altLang="zh-CN" dirty="0"/>
              <a:t> - </a:t>
            </a:r>
            <a:r>
              <a:rPr lang="en-US" altLang="zh-CN" dirty="0" err="1"/>
              <a:t>mlgn</a:t>
            </a:r>
            <a:r>
              <a:rPr lang="en-US" altLang="zh-CN" dirty="0"/>
              <a:t> </a:t>
            </a:r>
          </a:p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dirty="0"/>
              <a:t>       = k*</a:t>
            </a:r>
            <a:r>
              <a:rPr lang="en-US" altLang="zh-CN" dirty="0" err="1"/>
              <a:t>mlgm</a:t>
            </a:r>
            <a:r>
              <a:rPr lang="en-US" altLang="zh-CN" dirty="0"/>
              <a:t> – m(</a:t>
            </a:r>
            <a:r>
              <a:rPr lang="en-US" altLang="zh-CN" dirty="0" err="1"/>
              <a:t>lgk</a:t>
            </a:r>
            <a:r>
              <a:rPr lang="en-US" altLang="zh-CN" dirty="0"/>
              <a:t>*m )</a:t>
            </a:r>
          </a:p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dirty="0"/>
              <a:t>      =  k*</a:t>
            </a:r>
            <a:r>
              <a:rPr lang="en-US" altLang="zh-CN" dirty="0" err="1"/>
              <a:t>mlgm</a:t>
            </a:r>
            <a:r>
              <a:rPr lang="en-US" altLang="zh-CN" dirty="0"/>
              <a:t> – </a:t>
            </a:r>
            <a:r>
              <a:rPr lang="en-US" altLang="zh-CN" dirty="0" err="1"/>
              <a:t>mlgk</a:t>
            </a:r>
            <a:r>
              <a:rPr lang="en-US" altLang="zh-CN" dirty="0"/>
              <a:t>- </a:t>
            </a:r>
            <a:r>
              <a:rPr lang="en-US" altLang="zh-CN" dirty="0" err="1"/>
              <a:t>mlgm</a:t>
            </a:r>
            <a:r>
              <a:rPr lang="en-US" altLang="zh-CN" dirty="0"/>
              <a:t> </a:t>
            </a:r>
          </a:p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dirty="0"/>
              <a:t>      =  (k-1)</a:t>
            </a:r>
            <a:r>
              <a:rPr lang="en-US" altLang="zh-CN" dirty="0" err="1"/>
              <a:t>mlgm</a:t>
            </a:r>
            <a:r>
              <a:rPr lang="en-US" altLang="zh-CN" dirty="0"/>
              <a:t> – </a:t>
            </a:r>
            <a:r>
              <a:rPr lang="en-US" altLang="zh-CN" dirty="0" err="1"/>
              <a:t>mlgk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一般情况下，</a:t>
            </a:r>
            <a:r>
              <a:rPr lang="en-US" altLang="zh-CN" dirty="0"/>
              <a:t>(k-1)</a:t>
            </a:r>
            <a:r>
              <a:rPr lang="en-US" altLang="zh-CN" dirty="0" err="1"/>
              <a:t>mlgm</a:t>
            </a:r>
            <a:r>
              <a:rPr lang="en-US" altLang="zh-CN" dirty="0"/>
              <a:t> &gt; </a:t>
            </a:r>
            <a:r>
              <a:rPr lang="en-US" altLang="zh-CN" dirty="0" err="1"/>
              <a:t>mlgk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e.g. |r|=m=500</a:t>
            </a:r>
            <a:r>
              <a:rPr lang="zh-CN" altLang="en-US" dirty="0"/>
              <a:t>，</a:t>
            </a:r>
            <a:r>
              <a:rPr lang="en-US" altLang="zh-CN" dirty="0"/>
              <a:t>|s|=n=1000,  k = n/m =2</a:t>
            </a:r>
          </a:p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dirty="0"/>
              <a:t>         (k-1)</a:t>
            </a:r>
            <a:r>
              <a:rPr lang="en-US" altLang="zh-CN" dirty="0" err="1"/>
              <a:t>mlgm</a:t>
            </a:r>
            <a:r>
              <a:rPr lang="en-US" altLang="zh-CN" dirty="0"/>
              <a:t> =500lg500 &gt; </a:t>
            </a:r>
            <a:r>
              <a:rPr lang="en-US" altLang="zh-CN" dirty="0" err="1"/>
              <a:t>mlgk</a:t>
            </a:r>
            <a:r>
              <a:rPr lang="en-US" altLang="zh-CN" dirty="0"/>
              <a:t>=500lg2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87CCB8-E2E5-4364-A622-6A7CBA497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607CA-A182-4079-BC52-6BC6C2A3CAA1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D55C67-C5FA-44F2-9A9E-1ED61C6C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0290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98EC34-CA87-48A9-B497-A6E579540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0182AB-0B59-46AC-B88D-8E94FEA9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5B4C4-AE67-4858-B183-7F6098444B2E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64" name="Text Box 2">
            <a:extLst>
              <a:ext uri="{FF2B5EF4-FFF2-40B4-BE49-F238E27FC236}">
                <a16:creationId xmlns:a16="http://schemas.microsoft.com/office/drawing/2014/main" id="{CBE2A1CD-A86E-44A8-9C53-952B01DCE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8981" y="85402"/>
            <a:ext cx="29496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u="sng" dirty="0">
                <a:latin typeface="+mn-lt"/>
                <a:ea typeface="微软雅黑 Light" panose="020B0502040204020203" pitchFamily="34" charset="-122"/>
              </a:rPr>
              <a:t>C, C++, Java  programs</a:t>
            </a:r>
          </a:p>
        </p:txBody>
      </p:sp>
      <p:sp>
        <p:nvSpPr>
          <p:cNvPr id="65" name="Rectangle 3">
            <a:extLst>
              <a:ext uri="{FF2B5EF4-FFF2-40B4-BE49-F238E27FC236}">
                <a16:creationId xmlns:a16="http://schemas.microsoft.com/office/drawing/2014/main" id="{CFE364FF-233C-4813-8F51-340120BCC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6366" y="791174"/>
            <a:ext cx="2447925" cy="358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66" name="Text Box 4">
            <a:extLst>
              <a:ext uri="{FF2B5EF4-FFF2-40B4-BE49-F238E27FC236}">
                <a16:creationId xmlns:a16="http://schemas.microsoft.com/office/drawing/2014/main" id="{FAD5D343-0F41-4C6A-BDDF-BBBB0E92E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804" y="789587"/>
            <a:ext cx="24384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 b="1">
                <a:latin typeface="+mn-lt"/>
                <a:ea typeface="微软雅黑 Light" panose="020B0502040204020203" pitchFamily="34" charset="-122"/>
              </a:rPr>
              <a:t>词法</a:t>
            </a:r>
            <a:r>
              <a:rPr kumimoji="0" lang="en-US" altLang="zh-CN" sz="2000" b="1">
                <a:latin typeface="+mn-lt"/>
                <a:ea typeface="微软雅黑 Light" panose="020B0502040204020203" pitchFamily="34" charset="-122"/>
              </a:rPr>
              <a:t>/</a:t>
            </a:r>
            <a:r>
              <a:rPr kumimoji="0" lang="zh-CN" altLang="en-US" sz="2000" b="1">
                <a:latin typeface="+mn-lt"/>
                <a:ea typeface="微软雅黑 Light" panose="020B0502040204020203" pitchFamily="34" charset="-122"/>
              </a:rPr>
              <a:t>语法</a:t>
            </a:r>
            <a:r>
              <a:rPr kumimoji="0" lang="en-US" altLang="zh-CN" sz="2000" b="1">
                <a:latin typeface="+mn-lt"/>
                <a:ea typeface="微软雅黑 Light" panose="020B0502040204020203" pitchFamily="34" charset="-122"/>
              </a:rPr>
              <a:t>/</a:t>
            </a:r>
            <a:r>
              <a:rPr kumimoji="0" lang="zh-CN" altLang="en-US" sz="2000" b="1">
                <a:latin typeface="+mn-lt"/>
                <a:ea typeface="微软雅黑 Light" panose="020B0502040204020203" pitchFamily="34" charset="-122"/>
              </a:rPr>
              <a:t>语义分析</a:t>
            </a:r>
          </a:p>
        </p:txBody>
      </p:sp>
      <p:sp>
        <p:nvSpPr>
          <p:cNvPr id="67" name="AutoShape 5">
            <a:extLst>
              <a:ext uri="{FF2B5EF4-FFF2-40B4-BE49-F238E27FC236}">
                <a16:creationId xmlns:a16="http://schemas.microsoft.com/office/drawing/2014/main" id="{1BDF61DC-E026-49CA-AA95-269DDEBAD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866" y="502249"/>
            <a:ext cx="144463" cy="287338"/>
          </a:xfrm>
          <a:prstGeom prst="downArrow">
            <a:avLst>
              <a:gd name="adj1" fmla="val 50000"/>
              <a:gd name="adj2" fmla="val 4972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68" name="AutoShape 6">
            <a:extLst>
              <a:ext uri="{FF2B5EF4-FFF2-40B4-BE49-F238E27FC236}">
                <a16:creationId xmlns:a16="http://schemas.microsoft.com/office/drawing/2014/main" id="{2A76390B-0895-41B4-8B87-0D7ABF3E4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429" y="1149949"/>
            <a:ext cx="144462" cy="215900"/>
          </a:xfrm>
          <a:prstGeom prst="downArrow">
            <a:avLst>
              <a:gd name="adj1" fmla="val 50000"/>
              <a:gd name="adj2" fmla="val 3736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69" name="Rectangle 7">
            <a:extLst>
              <a:ext uri="{FF2B5EF4-FFF2-40B4-BE49-F238E27FC236}">
                <a16:creationId xmlns:a16="http://schemas.microsoft.com/office/drawing/2014/main" id="{1A13B385-2AFA-4C34-AB46-7204E0D32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904" y="1367437"/>
            <a:ext cx="1779587" cy="358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70" name="Text Box 8">
            <a:extLst>
              <a:ext uri="{FF2B5EF4-FFF2-40B4-BE49-F238E27FC236}">
                <a16:creationId xmlns:a16="http://schemas.microsoft.com/office/drawing/2014/main" id="{8ECC5E68-6CDB-42B6-A256-83F0AEC96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3704" y="1365849"/>
            <a:ext cx="1717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 b="1">
                <a:latin typeface="+mn-lt"/>
                <a:ea typeface="微软雅黑 Light" panose="020B0502040204020203" pitchFamily="34" charset="-122"/>
              </a:rPr>
              <a:t>中间代码生成</a:t>
            </a:r>
          </a:p>
        </p:txBody>
      </p:sp>
      <p:sp>
        <p:nvSpPr>
          <p:cNvPr id="71" name="Rectangle 9">
            <a:extLst>
              <a:ext uri="{FF2B5EF4-FFF2-40B4-BE49-F238E27FC236}">
                <a16:creationId xmlns:a16="http://schemas.microsoft.com/office/drawing/2014/main" id="{2CE38661-C56B-4ACF-8672-927D7D507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466" y="2375499"/>
            <a:ext cx="1779588" cy="358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72" name="Text Box 10">
            <a:extLst>
              <a:ext uri="{FF2B5EF4-FFF2-40B4-BE49-F238E27FC236}">
                <a16:creationId xmlns:a16="http://schemas.microsoft.com/office/drawing/2014/main" id="{E0486151-6053-4333-858A-10D1D97F4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0829" y="2373912"/>
            <a:ext cx="1885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sz="2000" b="1">
                <a:latin typeface="+mn-lt"/>
                <a:ea typeface="微软雅黑 Light" panose="020B0502040204020203" pitchFamily="34" charset="-122"/>
              </a:rPr>
              <a:t>(</a:t>
            </a:r>
            <a:r>
              <a:rPr kumimoji="0" lang="zh-CN" altLang="en-US" sz="2000" b="1">
                <a:latin typeface="+mn-lt"/>
                <a:ea typeface="微软雅黑 Light" panose="020B0502040204020203" pitchFamily="34" charset="-122"/>
              </a:rPr>
              <a:t>中间</a:t>
            </a:r>
            <a:r>
              <a:rPr kumimoji="0" lang="en-US" altLang="zh-CN" sz="2000" b="1">
                <a:latin typeface="+mn-lt"/>
                <a:ea typeface="微软雅黑 Light" panose="020B0502040204020203" pitchFamily="34" charset="-122"/>
              </a:rPr>
              <a:t>)</a:t>
            </a:r>
            <a:r>
              <a:rPr kumimoji="0" lang="zh-CN" altLang="en-US" sz="2000" b="1">
                <a:latin typeface="+mn-lt"/>
                <a:ea typeface="微软雅黑 Light" panose="020B0502040204020203" pitchFamily="34" charset="-122"/>
              </a:rPr>
              <a:t>代码优化</a:t>
            </a:r>
          </a:p>
        </p:txBody>
      </p:sp>
      <p:sp>
        <p:nvSpPr>
          <p:cNvPr id="73" name="AutoShape 11">
            <a:extLst>
              <a:ext uri="{FF2B5EF4-FFF2-40B4-BE49-F238E27FC236}">
                <a16:creationId xmlns:a16="http://schemas.microsoft.com/office/drawing/2014/main" id="{D8BDCB22-D7E2-43C0-BC4B-D279F7219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429" y="1726212"/>
            <a:ext cx="144462" cy="647700"/>
          </a:xfrm>
          <a:prstGeom prst="downArrow">
            <a:avLst>
              <a:gd name="adj1" fmla="val 50000"/>
              <a:gd name="adj2" fmla="val 11208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74" name="Rectangle 12">
            <a:extLst>
              <a:ext uri="{FF2B5EF4-FFF2-40B4-BE49-F238E27FC236}">
                <a16:creationId xmlns:a16="http://schemas.microsoft.com/office/drawing/2014/main" id="{7D97CB4D-B1A9-47EA-9734-CB1B8865B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466" y="3312124"/>
            <a:ext cx="1779588" cy="358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75" name="Text Box 13">
            <a:extLst>
              <a:ext uri="{FF2B5EF4-FFF2-40B4-BE49-F238E27FC236}">
                <a16:creationId xmlns:a16="http://schemas.microsoft.com/office/drawing/2014/main" id="{FFB5208A-0463-4877-A2E1-320950BC5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2266" y="3310537"/>
            <a:ext cx="1717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 b="1">
                <a:latin typeface="+mn-lt"/>
                <a:ea typeface="微软雅黑 Light" panose="020B0502040204020203" pitchFamily="34" charset="-122"/>
              </a:rPr>
              <a:t>目标代码生成</a:t>
            </a:r>
          </a:p>
        </p:txBody>
      </p:sp>
      <p:sp>
        <p:nvSpPr>
          <p:cNvPr id="76" name="AutoShape 14">
            <a:extLst>
              <a:ext uri="{FF2B5EF4-FFF2-40B4-BE49-F238E27FC236}">
                <a16:creationId xmlns:a16="http://schemas.microsoft.com/office/drawing/2014/main" id="{ACA24820-D29E-402F-96A5-AE234D9C5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429" y="2734274"/>
            <a:ext cx="144462" cy="576263"/>
          </a:xfrm>
          <a:prstGeom prst="downArrow">
            <a:avLst>
              <a:gd name="adj1" fmla="val 50000"/>
              <a:gd name="adj2" fmla="val 99726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77" name="Line 15">
            <a:extLst>
              <a:ext uri="{FF2B5EF4-FFF2-40B4-BE49-F238E27FC236}">
                <a16:creationId xmlns:a16="http://schemas.microsoft.com/office/drawing/2014/main" id="{34057993-B422-4373-8D82-3C24865E9F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346616" y="4245574"/>
            <a:ext cx="341947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78" name="Text Box 16">
            <a:extLst>
              <a:ext uri="{FF2B5EF4-FFF2-40B4-BE49-F238E27FC236}">
                <a16:creationId xmlns:a16="http://schemas.microsoft.com/office/drawing/2014/main" id="{BC7B7349-7A90-4CBA-B5A1-88C4544E8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893" y="934049"/>
            <a:ext cx="553998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0" lang="zh-CN" altLang="en-US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79" name="Text Box 17">
            <a:extLst>
              <a:ext uri="{FF2B5EF4-FFF2-40B4-BE49-F238E27FC236}">
                <a16:creationId xmlns:a16="http://schemas.microsoft.com/office/drawing/2014/main" id="{D77C908A-963A-4A05-856B-19AC3C579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893" y="789587"/>
            <a:ext cx="553998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dirty="0">
                <a:latin typeface="+mn-lt"/>
                <a:ea typeface="微软雅黑 Light" panose="020B0502040204020203" pitchFamily="34" charset="-122"/>
              </a:rPr>
              <a:t>程 序 编   译  </a:t>
            </a:r>
            <a:r>
              <a:rPr kumimoji="0" lang="en-US" altLang="zh-CN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/  </a:t>
            </a:r>
            <a:r>
              <a:rPr kumimoji="0" lang="zh-CN" altLang="en-US" b="1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编译器</a:t>
            </a:r>
          </a:p>
        </p:txBody>
      </p:sp>
      <p:sp>
        <p:nvSpPr>
          <p:cNvPr id="80" name="Text Box 18">
            <a:extLst>
              <a:ext uri="{FF2B5EF4-FFF2-40B4-BE49-F238E27FC236}">
                <a16:creationId xmlns:a16="http://schemas.microsoft.com/office/drawing/2014/main" id="{1D4D59F4-B812-46CB-84F8-78A280C39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893" y="4534499"/>
            <a:ext cx="553998" cy="1579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dirty="0">
                <a:latin typeface="+mn-lt"/>
                <a:ea typeface="微软雅黑 Light" panose="020B0502040204020203" pitchFamily="34" charset="-122"/>
              </a:rPr>
              <a:t>程序执行</a:t>
            </a:r>
            <a:r>
              <a:rPr kumimoji="0" lang="zh-CN" altLang="en-US" dirty="0">
                <a:solidFill>
                  <a:schemeClr val="accent2"/>
                </a:solidFill>
                <a:latin typeface="+mn-lt"/>
                <a:ea typeface="微软雅黑 Light" panose="020B0502040204020203" pitchFamily="34" charset="-122"/>
              </a:rPr>
              <a:t> </a:t>
            </a:r>
            <a:r>
              <a:rPr kumimoji="0" lang="en-US" altLang="zh-CN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/ </a:t>
            </a:r>
          </a:p>
        </p:txBody>
      </p:sp>
      <p:sp>
        <p:nvSpPr>
          <p:cNvPr id="81" name="Text Box 19">
            <a:extLst>
              <a:ext uri="{FF2B5EF4-FFF2-40B4-BE49-F238E27FC236}">
                <a16:creationId xmlns:a16="http://schemas.microsoft.com/office/drawing/2014/main" id="{4393ED21-6E6A-4D53-9AF9-87B01208F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6616" y="5974362"/>
            <a:ext cx="5389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b="1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OS</a:t>
            </a:r>
          </a:p>
        </p:txBody>
      </p:sp>
      <p:sp>
        <p:nvSpPr>
          <p:cNvPr id="82" name="AutoShape 20">
            <a:extLst>
              <a:ext uri="{FF2B5EF4-FFF2-40B4-BE49-F238E27FC236}">
                <a16:creationId xmlns:a16="http://schemas.microsoft.com/office/drawing/2014/main" id="{7A3FFF15-20B9-4994-949C-EEA9D0DE71B5}"/>
              </a:ext>
            </a:extLst>
          </p:cNvPr>
          <p:cNvSpPr>
            <a:spLocks/>
          </p:cNvSpPr>
          <p:nvPr/>
        </p:nvSpPr>
        <p:spPr bwMode="auto">
          <a:xfrm rot="5400000">
            <a:off x="2786479" y="3418487"/>
            <a:ext cx="431800" cy="1943100"/>
          </a:xfrm>
          <a:prstGeom prst="leftBrace">
            <a:avLst>
              <a:gd name="adj1" fmla="val 37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83" name="Text Box 21">
            <a:extLst>
              <a:ext uri="{FF2B5EF4-FFF2-40B4-BE49-F238E27FC236}">
                <a16:creationId xmlns:a16="http://schemas.microsoft.com/office/drawing/2014/main" id="{1489C45B-50EC-43A8-906F-23D480E63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9376" y="4821837"/>
            <a:ext cx="492443" cy="111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>
                <a:latin typeface="+mn-lt"/>
                <a:ea typeface="微软雅黑 Light" panose="020B0502040204020203" pitchFamily="34" charset="-122"/>
              </a:rPr>
              <a:t>进程管理</a:t>
            </a:r>
          </a:p>
        </p:txBody>
      </p:sp>
      <p:sp>
        <p:nvSpPr>
          <p:cNvPr id="84" name="Text Box 22">
            <a:extLst>
              <a:ext uri="{FF2B5EF4-FFF2-40B4-BE49-F238E27FC236}">
                <a16:creationId xmlns:a16="http://schemas.microsoft.com/office/drawing/2014/main" id="{F8E6B23A-0D4B-4738-A367-CA3FEB15A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7597" y="4821837"/>
            <a:ext cx="800219" cy="1292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sz="2000">
                <a:latin typeface="+mn-lt"/>
                <a:ea typeface="微软雅黑 Light" panose="020B0502040204020203" pitchFamily="34" charset="-122"/>
              </a:rPr>
              <a:t>&amp;</a:t>
            </a:r>
            <a:r>
              <a:rPr kumimoji="0" lang="zh-CN" altLang="en-US" sz="2000">
                <a:latin typeface="+mn-lt"/>
                <a:ea typeface="微软雅黑 Light" panose="020B0502040204020203" pitchFamily="34" charset="-122"/>
              </a:rPr>
              <a:t>进程调度</a:t>
            </a:r>
          </a:p>
          <a:p>
            <a:pPr eaLnBrk="1" hangingPunct="1"/>
            <a:r>
              <a:rPr kumimoji="0" lang="zh-CN" altLang="en-US" sz="2000">
                <a:latin typeface="+mn-lt"/>
                <a:ea typeface="微软雅黑 Light" panose="020B0502040204020203" pitchFamily="34" charset="-122"/>
              </a:rPr>
              <a:t>并发控制</a:t>
            </a:r>
          </a:p>
        </p:txBody>
      </p:sp>
      <p:sp>
        <p:nvSpPr>
          <p:cNvPr id="85" name="Text Box 23">
            <a:extLst>
              <a:ext uri="{FF2B5EF4-FFF2-40B4-BE49-F238E27FC236}">
                <a16:creationId xmlns:a16="http://schemas.microsoft.com/office/drawing/2014/main" id="{4D51E4A2-C972-4EA3-A2AC-2E90DA3C1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101" y="4894862"/>
            <a:ext cx="492443" cy="111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>
                <a:latin typeface="+mn-lt"/>
                <a:ea typeface="微软雅黑 Light" panose="020B0502040204020203" pitchFamily="34" charset="-122"/>
              </a:rPr>
              <a:t>死锁处理</a:t>
            </a:r>
          </a:p>
        </p:txBody>
      </p:sp>
      <p:sp>
        <p:nvSpPr>
          <p:cNvPr id="86" name="Text Box 24">
            <a:extLst>
              <a:ext uri="{FF2B5EF4-FFF2-40B4-BE49-F238E27FC236}">
                <a16:creationId xmlns:a16="http://schemas.microsoft.com/office/drawing/2014/main" id="{12D73084-377C-47A1-A442-F55155AFB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1966" y="80788"/>
            <a:ext cx="9106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u="sng" dirty="0">
                <a:latin typeface="+mn-lt"/>
                <a:ea typeface="微软雅黑 Light" panose="020B0502040204020203" pitchFamily="34" charset="-122"/>
              </a:rPr>
              <a:t>query</a:t>
            </a:r>
          </a:p>
        </p:txBody>
      </p:sp>
      <p:sp>
        <p:nvSpPr>
          <p:cNvPr id="87" name="Rectangle 25">
            <a:extLst>
              <a:ext uri="{FF2B5EF4-FFF2-40B4-BE49-F238E27FC236}">
                <a16:creationId xmlns:a16="http://schemas.microsoft.com/office/drawing/2014/main" id="{D75AB277-00E4-4627-A51B-38F1A6101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779" y="791174"/>
            <a:ext cx="2879725" cy="358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88" name="Text Box 26">
            <a:extLst>
              <a:ext uri="{FF2B5EF4-FFF2-40B4-BE49-F238E27FC236}">
                <a16:creationId xmlns:a16="http://schemas.microsoft.com/office/drawing/2014/main" id="{4C0C1313-79C3-485E-92DE-BB8D4A03A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6679" y="789587"/>
            <a:ext cx="25939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 b="1">
                <a:latin typeface="+mn-lt"/>
                <a:ea typeface="微软雅黑 Light" panose="020B0502040204020203" pitchFamily="34" charset="-122"/>
              </a:rPr>
              <a:t>扫描和语法</a:t>
            </a:r>
            <a:r>
              <a:rPr kumimoji="0" lang="en-US" altLang="zh-CN" sz="2000" b="1">
                <a:latin typeface="+mn-lt"/>
                <a:ea typeface="微软雅黑 Light" panose="020B0502040204020203" pitchFamily="34" charset="-122"/>
              </a:rPr>
              <a:t>/</a:t>
            </a:r>
            <a:r>
              <a:rPr kumimoji="0" lang="zh-CN" altLang="en-US" sz="2000" b="1">
                <a:latin typeface="+mn-lt"/>
                <a:ea typeface="微软雅黑 Light" panose="020B0502040204020203" pitchFamily="34" charset="-122"/>
              </a:rPr>
              <a:t>语义分析</a:t>
            </a:r>
          </a:p>
        </p:txBody>
      </p:sp>
      <p:sp>
        <p:nvSpPr>
          <p:cNvPr id="89" name="AutoShape 27">
            <a:extLst>
              <a:ext uri="{FF2B5EF4-FFF2-40B4-BE49-F238E27FC236}">
                <a16:creationId xmlns:a16="http://schemas.microsoft.com/office/drawing/2014/main" id="{43E74C48-FB22-4256-90F6-9737E9AEA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641" y="1149949"/>
            <a:ext cx="144463" cy="719138"/>
          </a:xfrm>
          <a:prstGeom prst="downArrow">
            <a:avLst>
              <a:gd name="adj1" fmla="val 50000"/>
              <a:gd name="adj2" fmla="val 1244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90" name="Rectangle 28">
            <a:extLst>
              <a:ext uri="{FF2B5EF4-FFF2-40B4-BE49-F238E27FC236}">
                <a16:creationId xmlns:a16="http://schemas.microsoft.com/office/drawing/2014/main" id="{7261EEEC-FC46-457A-A422-692DDC9D4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7679" y="2375499"/>
            <a:ext cx="1779587" cy="358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91" name="Text Box 29">
            <a:extLst>
              <a:ext uri="{FF2B5EF4-FFF2-40B4-BE49-F238E27FC236}">
                <a16:creationId xmlns:a16="http://schemas.microsoft.com/office/drawing/2014/main" id="{B5D22F8C-719C-4024-92E0-B45ADD5A5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4379" y="2373912"/>
            <a:ext cx="1206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 b="1">
                <a:latin typeface="+mn-lt"/>
                <a:ea typeface="微软雅黑 Light" panose="020B0502040204020203" pitchFamily="34" charset="-122"/>
              </a:rPr>
              <a:t>查询优化</a:t>
            </a:r>
          </a:p>
        </p:txBody>
      </p:sp>
      <p:sp>
        <p:nvSpPr>
          <p:cNvPr id="92" name="AutoShape 30">
            <a:extLst>
              <a:ext uri="{FF2B5EF4-FFF2-40B4-BE49-F238E27FC236}">
                <a16:creationId xmlns:a16="http://schemas.microsoft.com/office/drawing/2014/main" id="{80A76EF1-E5AB-450F-8262-0BCC6905B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641" y="2158012"/>
            <a:ext cx="144463" cy="215900"/>
          </a:xfrm>
          <a:prstGeom prst="downArrow">
            <a:avLst>
              <a:gd name="adj1" fmla="val 50000"/>
              <a:gd name="adj2" fmla="val 3736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93" name="Text Box 31">
            <a:extLst>
              <a:ext uri="{FF2B5EF4-FFF2-40B4-BE49-F238E27FC236}">
                <a16:creationId xmlns:a16="http://schemas.microsoft.com/office/drawing/2014/main" id="{1CB74ACB-7D4E-4124-A418-8B6230267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1141" y="2805712"/>
            <a:ext cx="2638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sz="2000" u="sng">
                <a:latin typeface="+mn-lt"/>
                <a:ea typeface="微软雅黑 Light" panose="020B0502040204020203" pitchFamily="34" charset="-122"/>
              </a:rPr>
              <a:t>(</a:t>
            </a:r>
            <a:r>
              <a:rPr kumimoji="0" lang="zh-CN" altLang="en-US" sz="2000" u="sng">
                <a:latin typeface="+mn-lt"/>
                <a:ea typeface="微软雅黑 Light" panose="020B0502040204020203" pitchFamily="34" charset="-122"/>
              </a:rPr>
              <a:t>优化后</a:t>
            </a:r>
            <a:r>
              <a:rPr kumimoji="0" lang="en-US" altLang="zh-CN" sz="2000" u="sng">
                <a:latin typeface="+mn-lt"/>
                <a:ea typeface="微软雅黑 Light" panose="020B0502040204020203" pitchFamily="34" charset="-122"/>
              </a:rPr>
              <a:t>)</a:t>
            </a:r>
            <a:r>
              <a:rPr kumimoji="0" lang="zh-CN" altLang="en-US" sz="2000" u="sng">
                <a:latin typeface="+mn-lt"/>
                <a:ea typeface="微软雅黑 Light" panose="020B0502040204020203" pitchFamily="34" charset="-122"/>
              </a:rPr>
              <a:t>查询执行计划</a:t>
            </a:r>
          </a:p>
        </p:txBody>
      </p:sp>
      <p:sp>
        <p:nvSpPr>
          <p:cNvPr id="94" name="AutoShape 32">
            <a:extLst>
              <a:ext uri="{FF2B5EF4-FFF2-40B4-BE49-F238E27FC236}">
                <a16:creationId xmlns:a16="http://schemas.microsoft.com/office/drawing/2014/main" id="{13A50B6D-3147-4FFA-89F5-92EEBA379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641" y="2734274"/>
            <a:ext cx="144463" cy="142875"/>
          </a:xfrm>
          <a:prstGeom prst="downArrow">
            <a:avLst>
              <a:gd name="adj1" fmla="val 50000"/>
              <a:gd name="adj2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95" name="Rectangle 33">
            <a:extLst>
              <a:ext uri="{FF2B5EF4-FFF2-40B4-BE49-F238E27FC236}">
                <a16:creationId xmlns:a16="http://schemas.microsoft.com/office/drawing/2014/main" id="{98809E67-83C9-4982-AE3B-FF0692DE6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7679" y="3383562"/>
            <a:ext cx="1779587" cy="358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96" name="Text Box 34">
            <a:extLst>
              <a:ext uri="{FF2B5EF4-FFF2-40B4-BE49-F238E27FC236}">
                <a16:creationId xmlns:a16="http://schemas.microsoft.com/office/drawing/2014/main" id="{BAA645C1-1B03-4BEB-8356-5800809EB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8479" y="3381974"/>
            <a:ext cx="1717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 b="1">
                <a:latin typeface="+mn-lt"/>
                <a:ea typeface="微软雅黑 Light" panose="020B0502040204020203" pitchFamily="34" charset="-122"/>
              </a:rPr>
              <a:t>查询代码生成</a:t>
            </a:r>
          </a:p>
        </p:txBody>
      </p:sp>
      <p:sp>
        <p:nvSpPr>
          <p:cNvPr id="97" name="AutoShape 35">
            <a:extLst>
              <a:ext uri="{FF2B5EF4-FFF2-40B4-BE49-F238E27FC236}">
                <a16:creationId xmlns:a16="http://schemas.microsoft.com/office/drawing/2014/main" id="{7C3620F7-DF24-46F6-A58C-5848E8912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641" y="3166074"/>
            <a:ext cx="144463" cy="215900"/>
          </a:xfrm>
          <a:prstGeom prst="downArrow">
            <a:avLst>
              <a:gd name="adj1" fmla="val 50000"/>
              <a:gd name="adj2" fmla="val 3736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98" name="Line 36">
            <a:extLst>
              <a:ext uri="{FF2B5EF4-FFF2-40B4-BE49-F238E27FC236}">
                <a16:creationId xmlns:a16="http://schemas.microsoft.com/office/drawing/2014/main" id="{23FF9F66-2C04-4042-AA2D-3A2E55F930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2829" y="4245574"/>
            <a:ext cx="341947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99" name="Text Box 37">
            <a:extLst>
              <a:ext uri="{FF2B5EF4-FFF2-40B4-BE49-F238E27FC236}">
                <a16:creationId xmlns:a16="http://schemas.microsoft.com/office/drawing/2014/main" id="{EA918A84-0720-42B7-9D84-766CE9B2E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8106" y="934049"/>
            <a:ext cx="553998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0" lang="zh-CN" altLang="en-US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00" name="Text Box 38">
            <a:extLst>
              <a:ext uri="{FF2B5EF4-FFF2-40B4-BE49-F238E27FC236}">
                <a16:creationId xmlns:a16="http://schemas.microsoft.com/office/drawing/2014/main" id="{18A4B09A-DB95-4C7B-9FBC-654008C0F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1231" y="789587"/>
            <a:ext cx="553998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b="1" dirty="0">
                <a:latin typeface="+mn-lt"/>
                <a:ea typeface="微软雅黑 Light" panose="020B0502040204020203" pitchFamily="34" charset="-122"/>
              </a:rPr>
              <a:t>Query processing</a:t>
            </a:r>
            <a:r>
              <a:rPr kumimoji="0" lang="en-US" altLang="zh-CN" dirty="0">
                <a:solidFill>
                  <a:schemeClr val="accent2"/>
                </a:solidFill>
                <a:latin typeface="+mn-lt"/>
                <a:ea typeface="微软雅黑 Light" panose="020B0502040204020203" pitchFamily="34" charset="-122"/>
              </a:rPr>
              <a:t> </a:t>
            </a:r>
            <a:r>
              <a:rPr kumimoji="0" lang="en-US" altLang="zh-CN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/ </a:t>
            </a:r>
            <a:r>
              <a:rPr kumimoji="0" lang="en-US" altLang="zh-CN" b="1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DBMS</a:t>
            </a:r>
            <a:endParaRPr kumimoji="0" lang="zh-CN" altLang="en-US" b="1" dirty="0">
              <a:solidFill>
                <a:srgbClr val="2D0EE4"/>
              </a:solidFill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01" name="AutoShape 39">
            <a:extLst>
              <a:ext uri="{FF2B5EF4-FFF2-40B4-BE49-F238E27FC236}">
                <a16:creationId xmlns:a16="http://schemas.microsoft.com/office/drawing/2014/main" id="{097DE083-690D-485E-AA20-5D5D4D12FCF9}"/>
              </a:ext>
            </a:extLst>
          </p:cNvPr>
          <p:cNvSpPr>
            <a:spLocks/>
          </p:cNvSpPr>
          <p:nvPr/>
        </p:nvSpPr>
        <p:spPr bwMode="auto">
          <a:xfrm rot="5400000">
            <a:off x="8043485" y="3273230"/>
            <a:ext cx="431800" cy="2376488"/>
          </a:xfrm>
          <a:prstGeom prst="leftBrace">
            <a:avLst>
              <a:gd name="adj1" fmla="val 4586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02" name="AutoShape 40">
            <a:extLst>
              <a:ext uri="{FF2B5EF4-FFF2-40B4-BE49-F238E27FC236}">
                <a16:creationId xmlns:a16="http://schemas.microsoft.com/office/drawing/2014/main" id="{06A1BFA0-D648-450E-9490-4C09251ED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641" y="502249"/>
            <a:ext cx="144463" cy="287338"/>
          </a:xfrm>
          <a:prstGeom prst="downArrow">
            <a:avLst>
              <a:gd name="adj1" fmla="val 50000"/>
              <a:gd name="adj2" fmla="val 4972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03" name="Text Box 41">
            <a:extLst>
              <a:ext uri="{FF2B5EF4-FFF2-40B4-BE49-F238E27FC236}">
                <a16:creationId xmlns:a16="http://schemas.microsoft.com/office/drawing/2014/main" id="{99AF0788-E691-4C5B-AB86-23A2D1F1F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0829" y="4318599"/>
            <a:ext cx="19259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sz="2000" b="1" u="sng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process / thread</a:t>
            </a:r>
          </a:p>
        </p:txBody>
      </p:sp>
      <p:sp>
        <p:nvSpPr>
          <p:cNvPr id="104" name="Text Box 42">
            <a:extLst>
              <a:ext uri="{FF2B5EF4-FFF2-40B4-BE49-F238E27FC236}">
                <a16:creationId xmlns:a16="http://schemas.microsoft.com/office/drawing/2014/main" id="{9E91C90D-A848-4EAD-9F2D-552F9E0F8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1231" y="4318599"/>
            <a:ext cx="553998" cy="23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b="1" dirty="0">
                <a:latin typeface="+mn-lt"/>
                <a:ea typeface="微软雅黑 Light" panose="020B0502040204020203" pitchFamily="34" charset="-122"/>
              </a:rPr>
              <a:t>事务处理</a:t>
            </a:r>
            <a:r>
              <a:rPr kumimoji="0" lang="zh-CN" altLang="en-US" dirty="0">
                <a:latin typeface="+mn-lt"/>
                <a:ea typeface="微软雅黑 Light" panose="020B0502040204020203" pitchFamily="34" charset="-122"/>
              </a:rPr>
              <a:t> </a:t>
            </a:r>
            <a:r>
              <a:rPr kumimoji="0" lang="en-US" altLang="zh-CN" dirty="0">
                <a:latin typeface="+mn-lt"/>
                <a:ea typeface="微软雅黑 Light" panose="020B0502040204020203" pitchFamily="34" charset="-122"/>
              </a:rPr>
              <a:t>/ </a:t>
            </a:r>
            <a:r>
              <a:rPr kumimoji="0" lang="en-US" altLang="zh-CN" b="1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DBMS</a:t>
            </a:r>
          </a:p>
        </p:txBody>
      </p:sp>
      <p:sp>
        <p:nvSpPr>
          <p:cNvPr id="105" name="Text Box 43">
            <a:extLst>
              <a:ext uri="{FF2B5EF4-FFF2-40B4-BE49-F238E27FC236}">
                <a16:creationId xmlns:a16="http://schemas.microsoft.com/office/drawing/2014/main" id="{4068B92C-428D-4FE1-8B04-263AEA6EA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1991" y="2229449"/>
            <a:ext cx="124142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dirty="0">
                <a:latin typeface="+mn-lt"/>
                <a:ea typeface="微软雅黑 Light" panose="020B0502040204020203" pitchFamily="34" charset="-122"/>
              </a:rPr>
              <a:t> Chapter15, 16</a:t>
            </a:r>
          </a:p>
        </p:txBody>
      </p:sp>
      <p:sp>
        <p:nvSpPr>
          <p:cNvPr id="106" name="Text Box 44">
            <a:extLst>
              <a:ext uri="{FF2B5EF4-FFF2-40B4-BE49-F238E27FC236}">
                <a16:creationId xmlns:a16="http://schemas.microsoft.com/office/drawing/2014/main" id="{41D86AC6-409B-454F-B642-F522544DA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6091" y="5037737"/>
            <a:ext cx="15335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dirty="0">
                <a:latin typeface="+mn-lt"/>
                <a:ea typeface="微软雅黑 Light" panose="020B0502040204020203" pitchFamily="34" charset="-122"/>
              </a:rPr>
              <a:t>Chapter 17, 18, 19</a:t>
            </a:r>
          </a:p>
        </p:txBody>
      </p:sp>
      <p:sp>
        <p:nvSpPr>
          <p:cNvPr id="107" name="Text Box 45">
            <a:extLst>
              <a:ext uri="{FF2B5EF4-FFF2-40B4-BE49-F238E27FC236}">
                <a16:creationId xmlns:a16="http://schemas.microsoft.com/office/drawing/2014/main" id="{B1E407E2-62D2-4F09-BF98-6D255E509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4379" y="4390037"/>
            <a:ext cx="138608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sz="2000" b="1" u="sng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transaction</a:t>
            </a:r>
          </a:p>
        </p:txBody>
      </p:sp>
      <p:sp>
        <p:nvSpPr>
          <p:cNvPr id="108" name="Text Box 46">
            <a:extLst>
              <a:ext uri="{FF2B5EF4-FFF2-40B4-BE49-F238E27FC236}">
                <a16:creationId xmlns:a16="http://schemas.microsoft.com/office/drawing/2014/main" id="{D342304F-7F18-4822-8EF5-2D801814F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2216" y="1797649"/>
            <a:ext cx="292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 u="sng">
                <a:latin typeface="+mn-lt"/>
                <a:ea typeface="微软雅黑 Light" panose="020B0502040204020203" pitchFamily="34" charset="-122"/>
              </a:rPr>
              <a:t>关系代数表达式</a:t>
            </a:r>
            <a:r>
              <a:rPr kumimoji="0" lang="en-US" altLang="zh-CN" sz="2000" u="sng">
                <a:latin typeface="+mn-lt"/>
                <a:ea typeface="微软雅黑 Light" panose="020B0502040204020203" pitchFamily="34" charset="-122"/>
              </a:rPr>
              <a:t>&amp;</a:t>
            </a:r>
            <a:r>
              <a:rPr kumimoji="0" lang="zh-CN" altLang="en-US" sz="2000" u="sng">
                <a:latin typeface="+mn-lt"/>
                <a:ea typeface="微软雅黑 Light" panose="020B0502040204020203" pitchFamily="34" charset="-122"/>
              </a:rPr>
              <a:t>查询树</a:t>
            </a:r>
          </a:p>
        </p:txBody>
      </p:sp>
      <p:sp>
        <p:nvSpPr>
          <p:cNvPr id="109" name="Text Box 47">
            <a:extLst>
              <a:ext uri="{FF2B5EF4-FFF2-40B4-BE49-F238E27FC236}">
                <a16:creationId xmlns:a16="http://schemas.microsoft.com/office/drawing/2014/main" id="{9C9EC4DC-9F7B-4053-8D27-32EDE9283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8116" y="3813774"/>
            <a:ext cx="2470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 u="sng" dirty="0">
                <a:latin typeface="+mn-lt"/>
                <a:ea typeface="微软雅黑 Light" panose="020B0502040204020203" pitchFamily="34" charset="-122"/>
              </a:rPr>
              <a:t>查询计划执行的</a:t>
            </a:r>
            <a:r>
              <a:rPr kumimoji="0" lang="zh-CN" altLang="en-US" sz="2000" u="sng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代码</a:t>
            </a:r>
          </a:p>
        </p:txBody>
      </p:sp>
      <p:sp>
        <p:nvSpPr>
          <p:cNvPr id="110" name="AutoShape 48">
            <a:extLst>
              <a:ext uri="{FF2B5EF4-FFF2-40B4-BE49-F238E27FC236}">
                <a16:creationId xmlns:a16="http://schemas.microsoft.com/office/drawing/2014/main" id="{30D554E8-3ADC-4AA2-BECC-A41E90346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641" y="3742337"/>
            <a:ext cx="144463" cy="215900"/>
          </a:xfrm>
          <a:prstGeom prst="downArrow">
            <a:avLst>
              <a:gd name="adj1" fmla="val 50000"/>
              <a:gd name="adj2" fmla="val 3736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11" name="Text Box 49">
            <a:extLst>
              <a:ext uri="{FF2B5EF4-FFF2-40B4-BE49-F238E27FC236}">
                <a16:creationId xmlns:a16="http://schemas.microsoft.com/office/drawing/2014/main" id="{7DDF5520-AA6D-4FBE-B2F6-B033B9E9F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8726" y="4894862"/>
            <a:ext cx="492443" cy="111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>
                <a:latin typeface="+mn-lt"/>
                <a:ea typeface="微软雅黑 Light" panose="020B0502040204020203" pitchFamily="34" charset="-122"/>
              </a:rPr>
              <a:t>事务管理</a:t>
            </a:r>
          </a:p>
        </p:txBody>
      </p:sp>
      <p:sp>
        <p:nvSpPr>
          <p:cNvPr id="112" name="Text Box 50">
            <a:extLst>
              <a:ext uri="{FF2B5EF4-FFF2-40B4-BE49-F238E27FC236}">
                <a16:creationId xmlns:a16="http://schemas.microsoft.com/office/drawing/2014/main" id="{B6E0BD84-6E38-4672-BA4A-BB1A453C5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3704" y="3813774"/>
            <a:ext cx="19446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 u="sng">
                <a:latin typeface="+mn-lt"/>
                <a:ea typeface="微软雅黑 Light" panose="020B0502040204020203" pitchFamily="34" charset="-122"/>
              </a:rPr>
              <a:t>目标程序代码</a:t>
            </a:r>
          </a:p>
        </p:txBody>
      </p:sp>
      <p:sp>
        <p:nvSpPr>
          <p:cNvPr id="113" name="AutoShape 51">
            <a:extLst>
              <a:ext uri="{FF2B5EF4-FFF2-40B4-BE49-F238E27FC236}">
                <a16:creationId xmlns:a16="http://schemas.microsoft.com/office/drawing/2014/main" id="{87B6FB44-DF84-43DC-9CA3-847715C86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429" y="3669312"/>
            <a:ext cx="144462" cy="288925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14" name="Text Box 52">
            <a:extLst>
              <a:ext uri="{FF2B5EF4-FFF2-40B4-BE49-F238E27FC236}">
                <a16:creationId xmlns:a16="http://schemas.microsoft.com/office/drawing/2014/main" id="{16DD5A6C-76E3-4568-A966-F99708508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7266" y="2373912"/>
            <a:ext cx="6719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sz="1800">
                <a:latin typeface="+mn-lt"/>
                <a:ea typeface="微软雅黑 Light" panose="020B0502040204020203" pitchFamily="34" charset="-122"/>
              </a:rPr>
              <a:t>(</a:t>
            </a:r>
            <a:r>
              <a:rPr kumimoji="0" lang="en-US" altLang="zh-CN" sz="180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§</a:t>
            </a:r>
            <a:r>
              <a:rPr kumimoji="0" lang="en-US" altLang="zh-CN" sz="1800">
                <a:latin typeface="+mn-lt"/>
                <a:ea typeface="微软雅黑 Light" panose="020B0502040204020203" pitchFamily="34" charset="-122"/>
              </a:rPr>
              <a:t>13)</a:t>
            </a:r>
            <a:endParaRPr kumimoji="0" lang="zh-CN" altLang="en-US" sz="180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15" name="Text Box 53">
            <a:extLst>
              <a:ext uri="{FF2B5EF4-FFF2-40B4-BE49-F238E27FC236}">
                <a16:creationId xmlns:a16="http://schemas.microsoft.com/office/drawing/2014/main" id="{264A9553-E7AB-4A1A-A0B3-F6A551B91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7910" y="4894862"/>
            <a:ext cx="800219" cy="1292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sz="2000">
                <a:latin typeface="+mn-lt"/>
                <a:ea typeface="微软雅黑 Light" panose="020B0502040204020203" pitchFamily="34" charset="-122"/>
              </a:rPr>
              <a:t>&amp;</a:t>
            </a:r>
            <a:r>
              <a:rPr kumimoji="0" lang="zh-CN" altLang="en-US" sz="2000">
                <a:latin typeface="+mn-lt"/>
                <a:ea typeface="微软雅黑 Light" panose="020B0502040204020203" pitchFamily="34" charset="-122"/>
              </a:rPr>
              <a:t>事务调度</a:t>
            </a:r>
          </a:p>
          <a:p>
            <a:pPr eaLnBrk="1" hangingPunct="1"/>
            <a:r>
              <a:rPr kumimoji="0" lang="zh-CN" altLang="en-US" sz="2000">
                <a:latin typeface="+mn-lt"/>
                <a:ea typeface="微软雅黑 Light" panose="020B0502040204020203" pitchFamily="34" charset="-122"/>
              </a:rPr>
              <a:t>并发控制</a:t>
            </a:r>
          </a:p>
        </p:txBody>
      </p:sp>
      <p:sp>
        <p:nvSpPr>
          <p:cNvPr id="116" name="Text Box 54">
            <a:extLst>
              <a:ext uri="{FF2B5EF4-FFF2-40B4-BE49-F238E27FC236}">
                <a16:creationId xmlns:a16="http://schemas.microsoft.com/office/drawing/2014/main" id="{6CB5B1CB-0DF1-451E-BECB-8B2AE062F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3051" y="4966299"/>
            <a:ext cx="492443" cy="111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>
                <a:latin typeface="+mn-lt"/>
                <a:ea typeface="微软雅黑 Light" panose="020B0502040204020203" pitchFamily="34" charset="-122"/>
              </a:rPr>
              <a:t>死锁处理</a:t>
            </a:r>
          </a:p>
        </p:txBody>
      </p:sp>
      <p:sp>
        <p:nvSpPr>
          <p:cNvPr id="117" name="Text Box 55">
            <a:extLst>
              <a:ext uri="{FF2B5EF4-FFF2-40B4-BE49-F238E27FC236}">
                <a16:creationId xmlns:a16="http://schemas.microsoft.com/office/drawing/2014/main" id="{F44286F0-A4D2-46E8-9308-BBE964BCF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6177" y="4920262"/>
            <a:ext cx="492443" cy="111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zh-CN" altLang="en-US" sz="2000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恢复技术</a:t>
            </a:r>
          </a:p>
        </p:txBody>
      </p:sp>
      <p:sp>
        <p:nvSpPr>
          <p:cNvPr id="118" name="Text Box 56">
            <a:extLst>
              <a:ext uri="{FF2B5EF4-FFF2-40B4-BE49-F238E27FC236}">
                <a16:creationId xmlns:a16="http://schemas.microsoft.com/office/drawing/2014/main" id="{4B863B99-0FB6-4752-9450-10C1453F3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8704" y="3381974"/>
            <a:ext cx="6719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sz="1800">
                <a:latin typeface="+mn-lt"/>
                <a:ea typeface="微软雅黑 Light" panose="020B0502040204020203" pitchFamily="34" charset="-122"/>
              </a:rPr>
              <a:t>(</a:t>
            </a:r>
            <a:r>
              <a:rPr kumimoji="0" lang="en-US" altLang="zh-CN" sz="180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§</a:t>
            </a:r>
            <a:r>
              <a:rPr kumimoji="0" lang="en-US" altLang="zh-CN" sz="1800">
                <a:latin typeface="+mn-lt"/>
                <a:ea typeface="微软雅黑 Light" panose="020B0502040204020203" pitchFamily="34" charset="-122"/>
              </a:rPr>
              <a:t>12)</a:t>
            </a:r>
            <a:endParaRPr kumimoji="0" lang="zh-CN" altLang="en-US" sz="180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19" name="Text Box 57">
            <a:extLst>
              <a:ext uri="{FF2B5EF4-FFF2-40B4-BE49-F238E27FC236}">
                <a16:creationId xmlns:a16="http://schemas.microsoft.com/office/drawing/2014/main" id="{8B793FAA-76F0-4824-85E4-B1CE975CB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9341" y="6118824"/>
            <a:ext cx="6719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sz="1800" dirty="0">
                <a:latin typeface="+mn-lt"/>
                <a:ea typeface="微软雅黑 Light" panose="020B0502040204020203" pitchFamily="34" charset="-122"/>
              </a:rPr>
              <a:t>(</a:t>
            </a:r>
            <a:r>
              <a:rPr kumimoji="0" lang="en-US" altLang="zh-CN" sz="18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§</a:t>
            </a:r>
            <a:r>
              <a:rPr kumimoji="0" lang="en-US" altLang="zh-CN" sz="1800" dirty="0">
                <a:latin typeface="+mn-lt"/>
                <a:ea typeface="微软雅黑 Light" panose="020B0502040204020203" pitchFamily="34" charset="-122"/>
              </a:rPr>
              <a:t>17)</a:t>
            </a:r>
            <a:endParaRPr kumimoji="0" lang="zh-CN" altLang="en-US" sz="1800" dirty="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20" name="Text Box 58">
            <a:extLst>
              <a:ext uri="{FF2B5EF4-FFF2-40B4-BE49-F238E27FC236}">
                <a16:creationId xmlns:a16="http://schemas.microsoft.com/office/drawing/2014/main" id="{76024069-4B77-4274-9C31-B365266AC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0279" y="6118824"/>
            <a:ext cx="6719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sz="1800" dirty="0">
                <a:latin typeface="+mn-lt"/>
                <a:ea typeface="微软雅黑 Light" panose="020B0502040204020203" pitchFamily="34" charset="-122"/>
              </a:rPr>
              <a:t>(</a:t>
            </a:r>
            <a:r>
              <a:rPr kumimoji="0" lang="en-US" altLang="zh-CN" sz="18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§</a:t>
            </a:r>
            <a:r>
              <a:rPr kumimoji="0" lang="en-US" altLang="zh-CN" sz="1800" dirty="0">
                <a:latin typeface="+mn-lt"/>
                <a:ea typeface="微软雅黑 Light" panose="020B0502040204020203" pitchFamily="34" charset="-122"/>
              </a:rPr>
              <a:t>18)</a:t>
            </a:r>
            <a:endParaRPr kumimoji="0" lang="zh-CN" altLang="en-US" sz="1800" dirty="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21" name="Text Box 59">
            <a:extLst>
              <a:ext uri="{FF2B5EF4-FFF2-40B4-BE49-F238E27FC236}">
                <a16:creationId xmlns:a16="http://schemas.microsoft.com/office/drawing/2014/main" id="{0D251B24-2AEB-404E-BD54-54B301386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7266" y="6045799"/>
            <a:ext cx="6719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0" lang="en-US" altLang="zh-CN" sz="1800" dirty="0">
                <a:solidFill>
                  <a:schemeClr val="folHlink"/>
                </a:solidFill>
                <a:latin typeface="+mn-lt"/>
                <a:ea typeface="微软雅黑 Light" panose="020B0502040204020203" pitchFamily="34" charset="-122"/>
              </a:rPr>
              <a:t>(</a:t>
            </a:r>
            <a:r>
              <a:rPr kumimoji="0" lang="en-US" altLang="zh-CN" sz="1800" dirty="0">
                <a:solidFill>
                  <a:schemeClr val="folHlink"/>
                </a:solidFill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§</a:t>
            </a:r>
            <a:r>
              <a:rPr kumimoji="0" lang="en-US" altLang="zh-CN" sz="1800" dirty="0">
                <a:solidFill>
                  <a:schemeClr val="folHlink"/>
                </a:solidFill>
                <a:latin typeface="+mn-lt"/>
                <a:ea typeface="微软雅黑 Light" panose="020B0502040204020203" pitchFamily="34" charset="-122"/>
              </a:rPr>
              <a:t>19)</a:t>
            </a:r>
            <a:endParaRPr kumimoji="0" lang="zh-CN" altLang="en-US" sz="1800" dirty="0">
              <a:solidFill>
                <a:schemeClr val="folHlink"/>
              </a:solidFill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22" name="Text Box 60">
            <a:extLst>
              <a:ext uri="{FF2B5EF4-FFF2-40B4-BE49-F238E27FC236}">
                <a16:creationId xmlns:a16="http://schemas.microsoft.com/office/drawing/2014/main" id="{F4C8C18A-568A-4F54-A6A9-790432391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065" y="6270248"/>
            <a:ext cx="14622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Fig. 15.0.1</a:t>
            </a:r>
            <a:endParaRPr lang="zh-CN" altLang="en-US" dirty="0">
              <a:latin typeface="+mn-lt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7482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67778F2-8A68-44A8-9232-DD6D15D2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2CC540-D7D5-440A-B91C-202E450E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1F75F-CAAB-434A-A8D5-BD15A59525EB}" type="datetime1">
              <a:rPr lang="zh-CN" altLang="en-US" smtClean="0"/>
              <a:t>2021/12/6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E30672-A31C-4103-90DE-C89EF45FD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35" y="816656"/>
            <a:ext cx="4067175" cy="293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8A2A560A-C7EB-48C6-B95E-57FD763F5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3273" y="261031"/>
            <a:ext cx="26687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i="1" dirty="0">
                <a:latin typeface="+mn-lt"/>
              </a:rPr>
              <a:t>r</a:t>
            </a:r>
            <a:r>
              <a:rPr lang="en-US" altLang="zh-CN" dirty="0">
                <a:latin typeface="+mn-lt"/>
              </a:rPr>
              <a:t>: </a:t>
            </a:r>
            <a:r>
              <a:rPr lang="en-US" altLang="zh-CN" i="1" dirty="0">
                <a:solidFill>
                  <a:srgbClr val="FF0000"/>
                </a:solidFill>
                <a:latin typeface="+mn-lt"/>
              </a:rPr>
              <a:t>depositor</a:t>
            </a:r>
            <a:r>
              <a:rPr lang="en-US" altLang="zh-CN" dirty="0">
                <a:latin typeface="+mn-lt"/>
              </a:rPr>
              <a:t>,  |</a:t>
            </a:r>
            <a:r>
              <a:rPr lang="en-US" altLang="zh-CN" i="1" dirty="0">
                <a:latin typeface="+mn-lt"/>
              </a:rPr>
              <a:t>r</a:t>
            </a:r>
            <a:r>
              <a:rPr lang="en-US" altLang="zh-CN" dirty="0">
                <a:latin typeface="+mn-lt"/>
              </a:rPr>
              <a:t>| = 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68F593-0888-4493-9214-2757BB50C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135" y="745218"/>
            <a:ext cx="4572000" cy="366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7">
            <a:extLst>
              <a:ext uri="{FF2B5EF4-FFF2-40B4-BE49-F238E27FC236}">
                <a16:creationId xmlns:a16="http://schemas.microsoft.com/office/drawing/2014/main" id="{328C0CE2-2DF5-4DD5-9234-92EDD4CD6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735" y="195943"/>
            <a:ext cx="26610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i="1" dirty="0">
                <a:latin typeface="+mn-lt"/>
              </a:rPr>
              <a:t>s</a:t>
            </a:r>
            <a:r>
              <a:rPr lang="en-US" altLang="zh-CN" dirty="0">
                <a:latin typeface="+mn-lt"/>
              </a:rPr>
              <a:t>: </a:t>
            </a:r>
            <a:r>
              <a:rPr lang="en-US" altLang="zh-CN" i="1" dirty="0">
                <a:solidFill>
                  <a:srgbClr val="FF0000"/>
                </a:solidFill>
                <a:latin typeface="+mn-lt"/>
              </a:rPr>
              <a:t>account</a:t>
            </a:r>
            <a:r>
              <a:rPr lang="en-US" altLang="zh-CN" dirty="0">
                <a:latin typeface="+mn-lt"/>
              </a:rPr>
              <a:t>,  |</a:t>
            </a:r>
            <a:r>
              <a:rPr lang="en-US" altLang="zh-CN" i="1" dirty="0">
                <a:latin typeface="+mn-lt"/>
              </a:rPr>
              <a:t>s</a:t>
            </a:r>
            <a:r>
              <a:rPr lang="en-US" altLang="zh-CN" dirty="0">
                <a:latin typeface="+mn-lt"/>
              </a:rPr>
              <a:t>| = 10</a:t>
            </a: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DDA5C720-0968-44CB-B1AB-58D013935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757" y="4113699"/>
            <a:ext cx="742652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noProof="1">
                <a:latin typeface="+mn-lt"/>
              </a:rPr>
              <a:t>select *</a:t>
            </a:r>
          </a:p>
          <a:p>
            <a:pPr eaLnBrk="1" hangingPunct="1"/>
            <a:r>
              <a:rPr lang="en-US" altLang="zh-CN" noProof="1">
                <a:latin typeface="+mn-lt"/>
              </a:rPr>
              <a:t>from </a:t>
            </a:r>
            <a:r>
              <a:rPr lang="en-US" altLang="zh-CN" i="1" noProof="1">
                <a:solidFill>
                  <a:srgbClr val="FF0000"/>
                </a:solidFill>
                <a:latin typeface="+mn-lt"/>
              </a:rPr>
              <a:t>depositor</a:t>
            </a:r>
            <a:r>
              <a:rPr lang="en-US" altLang="zh-CN" i="1" noProof="1">
                <a:latin typeface="+mn-lt"/>
              </a:rPr>
              <a:t> </a:t>
            </a:r>
            <a:r>
              <a:rPr lang="en-US" altLang="zh-CN" noProof="1">
                <a:solidFill>
                  <a:srgbClr val="2D0EE4"/>
                </a:solidFill>
                <a:latin typeface="+mn-lt"/>
              </a:rPr>
              <a:t>inner join</a:t>
            </a:r>
            <a:r>
              <a:rPr lang="en-US" altLang="zh-CN" noProof="1">
                <a:latin typeface="+mn-lt"/>
              </a:rPr>
              <a:t> </a:t>
            </a:r>
            <a:r>
              <a:rPr lang="en-US" altLang="zh-CN" i="1" noProof="1">
                <a:solidFill>
                  <a:srgbClr val="FF0000"/>
                </a:solidFill>
                <a:latin typeface="+mn-lt"/>
              </a:rPr>
              <a:t>account</a:t>
            </a:r>
          </a:p>
          <a:p>
            <a:pPr eaLnBrk="1" hangingPunct="1"/>
            <a:r>
              <a:rPr lang="en-US" altLang="zh-CN" noProof="1">
                <a:latin typeface="+mn-lt"/>
              </a:rPr>
              <a:t>     </a:t>
            </a:r>
            <a:r>
              <a:rPr lang="en-US" altLang="zh-CN" noProof="1">
                <a:solidFill>
                  <a:schemeClr val="hlink"/>
                </a:solidFill>
                <a:latin typeface="+mn-lt"/>
              </a:rPr>
              <a:t> on</a:t>
            </a:r>
            <a:r>
              <a:rPr lang="en-US" altLang="zh-CN" noProof="1">
                <a:latin typeface="+mn-lt"/>
              </a:rPr>
              <a:t> </a:t>
            </a:r>
            <a:r>
              <a:rPr lang="en-US" altLang="zh-CN" i="1" noProof="1">
                <a:solidFill>
                  <a:srgbClr val="FF0000"/>
                </a:solidFill>
                <a:latin typeface="+mn-lt"/>
              </a:rPr>
              <a:t>depositor</a:t>
            </a:r>
            <a:r>
              <a:rPr lang="en-US" altLang="zh-CN" noProof="1">
                <a:latin typeface="+mn-lt"/>
              </a:rPr>
              <a:t>.accountnumber=</a:t>
            </a:r>
            <a:r>
              <a:rPr lang="en-US" altLang="zh-CN" i="1" noProof="1">
                <a:solidFill>
                  <a:srgbClr val="FF0000"/>
                </a:solidFill>
                <a:latin typeface="+mn-lt"/>
              </a:rPr>
              <a:t>account</a:t>
            </a:r>
            <a:r>
              <a:rPr lang="en-US" altLang="zh-CN" noProof="1">
                <a:latin typeface="+mn-lt"/>
              </a:rPr>
              <a:t>.accountnumber</a:t>
            </a:r>
            <a:endParaRPr lang="en-US" altLang="zh-CN" dirty="0">
              <a:latin typeface="+mn-lt"/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BF527F0A-E853-4589-A8F3-2B2418456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757" y="5292546"/>
            <a:ext cx="742652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noProof="1">
                <a:latin typeface="+mn-lt"/>
              </a:rPr>
              <a:t>select *</a:t>
            </a:r>
          </a:p>
          <a:p>
            <a:pPr eaLnBrk="1" hangingPunct="1"/>
            <a:r>
              <a:rPr lang="en-US" altLang="zh-CN" noProof="1">
                <a:latin typeface="+mn-lt"/>
              </a:rPr>
              <a:t>from </a:t>
            </a:r>
            <a:r>
              <a:rPr lang="en-US" altLang="zh-CN" i="1" noProof="1">
                <a:solidFill>
                  <a:srgbClr val="FF0000"/>
                </a:solidFill>
                <a:latin typeface="+mn-lt"/>
              </a:rPr>
              <a:t>account</a:t>
            </a:r>
            <a:r>
              <a:rPr lang="en-US" altLang="zh-CN" noProof="1">
                <a:latin typeface="+mn-lt"/>
              </a:rPr>
              <a:t> </a:t>
            </a:r>
            <a:r>
              <a:rPr lang="en-US" altLang="zh-CN" noProof="1">
                <a:solidFill>
                  <a:srgbClr val="2D0EE4"/>
                </a:solidFill>
                <a:latin typeface="+mn-lt"/>
              </a:rPr>
              <a:t>inner join </a:t>
            </a:r>
            <a:r>
              <a:rPr lang="en-US" altLang="zh-CN" i="1" noProof="1">
                <a:solidFill>
                  <a:srgbClr val="FF0000"/>
                </a:solidFill>
                <a:latin typeface="+mn-lt"/>
              </a:rPr>
              <a:t>depositor</a:t>
            </a:r>
          </a:p>
          <a:p>
            <a:pPr eaLnBrk="1" hangingPunct="1"/>
            <a:r>
              <a:rPr lang="en-US" altLang="zh-CN" noProof="1">
                <a:latin typeface="+mn-lt"/>
              </a:rPr>
              <a:t>      </a:t>
            </a:r>
            <a:r>
              <a:rPr lang="en-US" altLang="zh-CN" noProof="1">
                <a:solidFill>
                  <a:schemeClr val="hlink"/>
                </a:solidFill>
                <a:latin typeface="+mn-lt"/>
              </a:rPr>
              <a:t>on</a:t>
            </a:r>
            <a:r>
              <a:rPr lang="en-US" altLang="zh-CN" noProof="1">
                <a:latin typeface="+mn-lt"/>
              </a:rPr>
              <a:t> </a:t>
            </a:r>
            <a:r>
              <a:rPr lang="en-US" altLang="zh-CN" i="1" noProof="1">
                <a:solidFill>
                  <a:srgbClr val="FF0000"/>
                </a:solidFill>
                <a:latin typeface="+mn-lt"/>
              </a:rPr>
              <a:t>account</a:t>
            </a:r>
            <a:r>
              <a:rPr lang="en-US" altLang="zh-CN" noProof="1">
                <a:latin typeface="+mn-lt"/>
              </a:rPr>
              <a:t>.accountnumber</a:t>
            </a:r>
            <a:r>
              <a:rPr lang="en-US" altLang="zh-CN" dirty="0">
                <a:latin typeface="+mn-lt"/>
              </a:rPr>
              <a:t>=</a:t>
            </a:r>
            <a:r>
              <a:rPr lang="en-US" altLang="zh-CN" i="1" noProof="1">
                <a:solidFill>
                  <a:srgbClr val="FF0000"/>
                </a:solidFill>
                <a:latin typeface="+mn-lt"/>
              </a:rPr>
              <a:t>depositor</a:t>
            </a:r>
            <a:r>
              <a:rPr lang="en-US" altLang="zh-CN" noProof="1">
                <a:latin typeface="+mn-lt"/>
              </a:rPr>
              <a:t>.accountnumber</a:t>
            </a:r>
            <a:endParaRPr lang="en-US" altLang="zh-C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4516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B261E52-070A-4888-A09E-647EC85D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EAEED9-D675-4DB2-8B32-A4FC81258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469A-129C-4321-A003-FF4C3B627F43}" type="datetime1">
              <a:rPr lang="zh-CN" altLang="en-US" smtClean="0"/>
              <a:t>2021/12/6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B175C-B328-4562-B7EE-2279C459B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141" y="321905"/>
            <a:ext cx="5721810" cy="629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3122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192BE32-2124-4E7C-954B-4C8A8C140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F99916-352A-4CF0-B144-1994B13EB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ECE3-37CE-4D5B-B10E-B7A67F44228B}" type="datetime1">
              <a:rPr lang="zh-CN" altLang="en-US" smtClean="0"/>
              <a:t>2021/12/6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E8974-5C8D-4581-A17E-93F9D10F9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931" y="307911"/>
            <a:ext cx="9396413" cy="597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C07E13E-8093-42CD-93C2-0DDF26981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437" y="712724"/>
            <a:ext cx="655994" cy="287337"/>
          </a:xfrm>
          <a:prstGeom prst="ellips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534827-AAC1-467C-9E42-C05D71E98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7090" y="3665474"/>
            <a:ext cx="609341" cy="323363"/>
          </a:xfrm>
          <a:prstGeom prst="ellips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AF7E5554-E9CB-4031-90E1-468A439E1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30" y="320591"/>
            <a:ext cx="2313043" cy="37084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SQL Server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查询优化器自动选择元组数少的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depositor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作为</a:t>
            </a:r>
            <a:r>
              <a:rPr lang="zh-CN" altLang="en-US" dirty="0">
                <a:highlight>
                  <a:srgbClr val="FFFF00"/>
                </a:highlight>
                <a:latin typeface="+mn-lt"/>
                <a:ea typeface="微软雅黑 Light" panose="020B0502040204020203" pitchFamily="34" charset="-122"/>
              </a:rPr>
              <a:t>连接操作的</a:t>
            </a:r>
            <a:r>
              <a:rPr lang="en-US" altLang="zh-CN" dirty="0">
                <a:highlight>
                  <a:srgbClr val="FFFF00"/>
                </a:highlight>
                <a:latin typeface="+mn-lt"/>
                <a:ea typeface="微软雅黑 Light" panose="020B0502040204020203" pitchFamily="34" charset="-122"/>
              </a:rPr>
              <a:t>outer</a:t>
            </a:r>
            <a:r>
              <a:rPr lang="zh-CN" altLang="en-US" dirty="0">
                <a:highlight>
                  <a:srgbClr val="FFFF00"/>
                </a:highlight>
                <a:latin typeface="+mn-lt"/>
                <a:ea typeface="微软雅黑 Light" panose="020B0502040204020203" pitchFamily="34" charset="-122"/>
              </a:rPr>
              <a:t>关系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，两条语句的查询执行计划、执行成本一样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6DA610-C8A9-4AF1-B453-4E584EB6D270}"/>
              </a:ext>
            </a:extLst>
          </p:cNvPr>
          <p:cNvSpPr/>
          <p:nvPr/>
        </p:nvSpPr>
        <p:spPr>
          <a:xfrm>
            <a:off x="6326155" y="1278294"/>
            <a:ext cx="2547257" cy="881743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6CC603-42D6-4B6D-A6AC-8BD0AC766A02}"/>
              </a:ext>
            </a:extLst>
          </p:cNvPr>
          <p:cNvSpPr/>
          <p:nvPr/>
        </p:nvSpPr>
        <p:spPr>
          <a:xfrm>
            <a:off x="6326155" y="4220547"/>
            <a:ext cx="2547257" cy="881743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346044-2C95-4E2E-BA34-4AD8F479D193}"/>
              </a:ext>
            </a:extLst>
          </p:cNvPr>
          <p:cNvSpPr txBox="1"/>
          <p:nvPr/>
        </p:nvSpPr>
        <p:spPr>
          <a:xfrm>
            <a:off x="8873412" y="1534499"/>
            <a:ext cx="115999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outer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关系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7A7E1A-1B73-4A87-BAD4-F541AD242487}"/>
              </a:ext>
            </a:extLst>
          </p:cNvPr>
          <p:cNvSpPr txBox="1"/>
          <p:nvPr/>
        </p:nvSpPr>
        <p:spPr>
          <a:xfrm>
            <a:off x="8873412" y="4513298"/>
            <a:ext cx="115999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outer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关系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6355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D83A8-74B4-4D97-B611-2D8664DD8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Equivalence Rules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64343B-7BFD-43B2-BCA0-424092173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87CCB8-E2E5-4364-A622-6A7CBA497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607CA-A182-4079-BC52-6BC6C2A3CAA1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D55C67-C5FA-44F2-9A9E-1ED61C6C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B6D0FDF-9399-4F12-9501-AF6901B5A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" t="5127" r="792" b="5162"/>
          <a:stretch>
            <a:fillRect/>
          </a:stretch>
        </p:blipFill>
        <p:spPr>
          <a:xfrm>
            <a:off x="1991341" y="841311"/>
            <a:ext cx="6624637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C74E1422-EB7F-4516-9630-39ED70DD6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2316" y="5489511"/>
            <a:ext cx="6262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dirty="0">
                <a:latin typeface="+mn-lt"/>
              </a:rPr>
              <a:t>Fig.16.3 Pictorial Depiction of Equivalence Rules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CDB414B6-6E7F-423D-AE2C-FC9A5CC83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6941" y="1069911"/>
            <a:ext cx="854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imes New Roman" pitchFamily="18" charset="0"/>
              </a:rPr>
              <a:t>Rule 5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33EB6E1-F884-4947-B0EA-F77B14A79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9341" y="841311"/>
            <a:ext cx="609600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AE61E1EE-A429-41EB-8C68-413701F37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141" y="1908111"/>
            <a:ext cx="7620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EB98024-901E-4577-8E0E-A81000352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141" y="3584511"/>
            <a:ext cx="7620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B55DC885-CE67-4434-96C8-2B7DEE189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6941" y="1831911"/>
            <a:ext cx="9667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imes New Roman" pitchFamily="18" charset="0"/>
              </a:rPr>
              <a:t>Rule 6a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7F400885-7085-482B-813D-0ADC93DBC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6941" y="3432111"/>
            <a:ext cx="9667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Times New Roman" pitchFamily="18" charset="0"/>
              </a:rPr>
              <a:t>Rule 7a</a:t>
            </a:r>
          </a:p>
        </p:txBody>
      </p:sp>
      <p:sp>
        <p:nvSpPr>
          <p:cNvPr id="14" name="AutoShape 1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357E200-B702-4171-9A0C-A12AFD9E8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8838" y="6156683"/>
            <a:ext cx="304800" cy="152400"/>
          </a:xfrm>
          <a:prstGeom prst="actionButtonBackPrevious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584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D83A8-74B4-4D97-B611-2D8664DD8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Equivalence Rules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64343B-7BFD-43B2-BCA0-424092173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Rule 6. (</a:t>
            </a:r>
            <a:r>
              <a:rPr lang="zh-CN" altLang="en-US" dirty="0"/>
              <a:t>连接操作的结合率, </a:t>
            </a:r>
            <a:r>
              <a:rPr lang="en-US" altLang="zh-CN" dirty="0"/>
              <a:t>associative)</a:t>
            </a:r>
          </a:p>
          <a:p>
            <a:pPr marL="288925" indent="-288925" eaLnBrk="1" hangingPunct="1">
              <a:buFont typeface="Wingdings" pitchFamily="2" charset="2"/>
              <a:buNone/>
              <a:tabLst>
                <a:tab pos="192088" algn="l"/>
              </a:tabLst>
            </a:pPr>
            <a:r>
              <a:rPr lang="en-US" altLang="zh-CN" dirty="0">
                <a:sym typeface="Greek Symbols" pitchFamily="18" charset="2"/>
              </a:rPr>
              <a:t>   a. natural join operations are associative</a:t>
            </a:r>
          </a:p>
          <a:p>
            <a:pPr marL="288925" indent="-288925" eaLnBrk="1" hangingPunct="1">
              <a:buFont typeface="Wingdings" pitchFamily="2" charset="2"/>
              <a:buNone/>
              <a:tabLst>
                <a:tab pos="192088" algn="l"/>
              </a:tabLst>
            </a:pPr>
            <a:r>
              <a:rPr lang="en-US" altLang="zh-CN" dirty="0">
                <a:sym typeface="Greek Symbols" pitchFamily="18" charset="2"/>
              </a:rPr>
              <a:t>		      (</a:t>
            </a:r>
            <a:r>
              <a:rPr lang="en-US" altLang="zh-CN" dirty="0"/>
              <a:t>E1      E2)    E3 = E1          (E2     E3)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87CCB8-E2E5-4364-A622-6A7CBA497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607CA-A182-4079-BC52-6BC6C2A3CAA1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D55C67-C5FA-44F2-9A9E-1ED61C6C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grpSp>
        <p:nvGrpSpPr>
          <p:cNvPr id="6" name="Group 18">
            <a:extLst>
              <a:ext uri="{FF2B5EF4-FFF2-40B4-BE49-F238E27FC236}">
                <a16:creationId xmlns:a16="http://schemas.microsoft.com/office/drawing/2014/main" id="{06D85F0F-DC00-4F94-AA47-40DCC4EFBC85}"/>
              </a:ext>
            </a:extLst>
          </p:cNvPr>
          <p:cNvGrpSpPr>
            <a:grpSpLocks/>
          </p:cNvGrpSpPr>
          <p:nvPr/>
        </p:nvGrpSpPr>
        <p:grpSpPr bwMode="auto">
          <a:xfrm>
            <a:off x="1432249" y="1812503"/>
            <a:ext cx="3297238" cy="188913"/>
            <a:chOff x="1152" y="1824"/>
            <a:chExt cx="2077" cy="119"/>
          </a:xfrm>
        </p:grpSpPr>
        <p:sp>
          <p:nvSpPr>
            <p:cNvPr id="7" name="AutoShape 6">
              <a:extLst>
                <a:ext uri="{FF2B5EF4-FFF2-40B4-BE49-F238E27FC236}">
                  <a16:creationId xmlns:a16="http://schemas.microsoft.com/office/drawing/2014/main" id="{A668AD21-4F3A-443B-9BF6-DEED573D3A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147" y="1829"/>
              <a:ext cx="119" cy="109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AutoShape 7">
              <a:extLst>
                <a:ext uri="{FF2B5EF4-FFF2-40B4-BE49-F238E27FC236}">
                  <a16:creationId xmlns:a16="http://schemas.microsoft.com/office/drawing/2014/main" id="{4D6A0887-C1EA-4171-8B49-409BE99E25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675" y="1829"/>
              <a:ext cx="119" cy="109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AutoShape 8">
              <a:extLst>
                <a:ext uri="{FF2B5EF4-FFF2-40B4-BE49-F238E27FC236}">
                  <a16:creationId xmlns:a16="http://schemas.microsoft.com/office/drawing/2014/main" id="{F5BF0D3A-AB22-4333-B262-DF7C2FBE68C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539" y="1829"/>
              <a:ext cx="119" cy="109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AutoShape 9">
              <a:extLst>
                <a:ext uri="{FF2B5EF4-FFF2-40B4-BE49-F238E27FC236}">
                  <a16:creationId xmlns:a16="http://schemas.microsoft.com/office/drawing/2014/main" id="{2E44D457-5E8C-4762-83D7-A7369380B7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15" y="1829"/>
              <a:ext cx="119" cy="109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" name="AutoShape 2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741E107-C273-49A0-9D5B-DECBCE38A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404" y="2259563"/>
            <a:ext cx="304800" cy="152400"/>
          </a:xfrm>
          <a:prstGeom prst="actionButtonForwardNex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6068CE5F-C6AD-4720-8F01-D4C77985F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800" y="3146784"/>
            <a:ext cx="83820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193675" indent="-193675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dirty="0">
                <a:sym typeface="Greek Symbols" pitchFamily="18" charset="2"/>
              </a:rPr>
              <a:t>   </a:t>
            </a:r>
            <a:r>
              <a:rPr lang="en-US" altLang="zh-CN" sz="2400" dirty="0">
                <a:sym typeface="Greek Symbols" pitchFamily="18" charset="2"/>
              </a:rPr>
              <a:t>b. </a:t>
            </a:r>
            <a:r>
              <a:rPr lang="en-US" altLang="zh-CN" sz="2400" i="1" dirty="0"/>
              <a:t>Theta joins</a:t>
            </a:r>
            <a:r>
              <a:rPr lang="en-US" altLang="zh-CN" sz="2400" dirty="0"/>
              <a:t> are associative in the following manner:</a:t>
            </a:r>
            <a:br>
              <a:rPr lang="en-US" altLang="zh-CN" sz="2400" dirty="0"/>
            </a:br>
            <a:r>
              <a:rPr lang="en-US" altLang="zh-CN" sz="2400" dirty="0"/>
              <a:t>	 </a:t>
            </a:r>
            <a:r>
              <a:rPr lang="en-US" altLang="zh-CN" sz="2400" dirty="0">
                <a:sym typeface="Greek Symbols" pitchFamily="18" charset="2"/>
              </a:rPr>
              <a:t>(</a:t>
            </a:r>
            <a:r>
              <a:rPr lang="en-US" altLang="zh-CN" sz="2400" i="1" dirty="0"/>
              <a:t>E</a:t>
            </a:r>
            <a:r>
              <a:rPr lang="en-US" altLang="zh-CN" sz="2400" baseline="-25000" dirty="0"/>
              <a:t>1       </a:t>
            </a:r>
            <a:r>
              <a:rPr lang="en-US" altLang="zh-CN" sz="2400" baseline="-25000" dirty="0">
                <a:sym typeface="Symbol" pitchFamily="18" charset="2"/>
              </a:rPr>
              <a:t>1 </a:t>
            </a:r>
            <a:r>
              <a:rPr lang="en-US" altLang="zh-CN" sz="2400" i="1" dirty="0"/>
              <a:t>E</a:t>
            </a:r>
            <a:r>
              <a:rPr lang="en-US" altLang="zh-CN" sz="2400" i="1" baseline="-25000" dirty="0"/>
              <a:t>2</a:t>
            </a:r>
            <a:r>
              <a:rPr lang="en-US" altLang="zh-CN" sz="2400" dirty="0"/>
              <a:t>)     </a:t>
            </a:r>
            <a:r>
              <a:rPr lang="en-US" altLang="zh-CN" sz="2400" baseline="-25000" dirty="0">
                <a:solidFill>
                  <a:srgbClr val="FF0000"/>
                </a:solidFill>
                <a:sym typeface="Symbol" pitchFamily="18" charset="2"/>
              </a:rPr>
              <a:t></a:t>
            </a:r>
            <a:r>
              <a:rPr lang="en-US" altLang="zh-CN" sz="2400" baseline="-25000" dirty="0">
                <a:solidFill>
                  <a:srgbClr val="FF0000"/>
                </a:solidFill>
                <a:sym typeface="Greek Symbols" pitchFamily="18" charset="2"/>
              </a:rPr>
              <a:t>2</a:t>
            </a:r>
            <a:r>
              <a:rPr lang="en-US" altLang="zh-CN" sz="2400" baseline="-25000" dirty="0">
                <a:sym typeface="Symbol" pitchFamily="18" charset="2"/>
              </a:rPr>
              <a:t> </a:t>
            </a:r>
            <a:r>
              <a:rPr lang="en-US" altLang="zh-CN" sz="2400" i="1" baseline="-25000" dirty="0">
                <a:sym typeface="Greek Symbols" pitchFamily="18" charset="2"/>
              </a:rPr>
              <a:t> </a:t>
            </a:r>
            <a:r>
              <a:rPr lang="en-US" altLang="zh-CN" sz="2400" i="1" baseline="-25000" dirty="0"/>
              <a:t>3</a:t>
            </a:r>
            <a:r>
              <a:rPr lang="en-US" altLang="zh-CN" sz="2400" dirty="0"/>
              <a:t> </a:t>
            </a:r>
            <a:r>
              <a:rPr lang="en-US" altLang="zh-CN" sz="2400" i="1" dirty="0"/>
              <a:t>E</a:t>
            </a:r>
            <a:r>
              <a:rPr lang="en-US" altLang="zh-CN" sz="2400" i="1" baseline="-25000" dirty="0"/>
              <a:t>3</a:t>
            </a:r>
            <a:r>
              <a:rPr lang="en-US" altLang="zh-CN" sz="2400" i="1" dirty="0"/>
              <a:t> = E</a:t>
            </a:r>
            <a:r>
              <a:rPr lang="en-US" altLang="zh-CN" sz="2400" baseline="-25000" dirty="0"/>
              <a:t>1        </a:t>
            </a:r>
            <a:r>
              <a:rPr lang="en-US" altLang="zh-CN" sz="2400" baseline="-25000" dirty="0">
                <a:sym typeface="Symbol" pitchFamily="18" charset="2"/>
              </a:rPr>
              <a:t></a:t>
            </a:r>
            <a:r>
              <a:rPr lang="en-US" altLang="zh-CN" sz="2400" baseline="-25000" dirty="0">
                <a:sym typeface="Greek Symbols" pitchFamily="18" charset="2"/>
              </a:rPr>
              <a:t>1</a:t>
            </a:r>
            <a:r>
              <a:rPr lang="en-US" altLang="zh-CN" sz="2400" baseline="-25000" dirty="0">
                <a:sym typeface="Symbol" pitchFamily="18" charset="2"/>
              </a:rPr>
              <a:t> </a:t>
            </a:r>
            <a:r>
              <a:rPr lang="en-US" altLang="zh-CN" sz="2400" i="1" baseline="-25000" dirty="0"/>
              <a:t>3</a:t>
            </a:r>
            <a:r>
              <a:rPr lang="en-US" altLang="zh-CN" sz="2400" dirty="0"/>
              <a:t> (</a:t>
            </a:r>
            <a:r>
              <a:rPr lang="en-US" altLang="zh-CN" sz="2400" i="1" dirty="0"/>
              <a:t>E</a:t>
            </a:r>
            <a:r>
              <a:rPr lang="en-US" altLang="zh-CN" sz="2400" baseline="-25000" dirty="0"/>
              <a:t>2</a:t>
            </a:r>
            <a:r>
              <a:rPr lang="en-US" altLang="zh-CN" sz="2400" i="1" dirty="0"/>
              <a:t>     </a:t>
            </a:r>
            <a:r>
              <a:rPr lang="en-US" altLang="zh-CN" sz="2400" baseline="-25000" dirty="0">
                <a:solidFill>
                  <a:srgbClr val="FF0000"/>
                </a:solidFill>
                <a:sym typeface="Symbol" pitchFamily="18" charset="2"/>
              </a:rPr>
              <a:t></a:t>
            </a:r>
            <a:r>
              <a:rPr lang="en-US" altLang="zh-CN" sz="2400" baseline="-25000" dirty="0">
                <a:solidFill>
                  <a:srgbClr val="FF0000"/>
                </a:solidFill>
                <a:sym typeface="Greek Symbols" pitchFamily="18" charset="2"/>
              </a:rPr>
              <a:t>2</a:t>
            </a:r>
            <a:r>
              <a:rPr lang="en-US" altLang="zh-CN" sz="2400" i="1" dirty="0"/>
              <a:t> E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)     </a:t>
            </a:r>
          </a:p>
          <a:p>
            <a:pPr marL="193675" indent="-193675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dirty="0"/>
              <a:t>          , where </a:t>
            </a:r>
            <a:r>
              <a:rPr lang="en-US" altLang="zh-CN" sz="2400" dirty="0">
                <a:sym typeface="Symbol" pitchFamily="18" charset="2"/>
              </a:rPr>
              <a:t></a:t>
            </a:r>
            <a:r>
              <a:rPr lang="en-US" altLang="zh-CN" sz="2400" i="1" baseline="-25000" dirty="0">
                <a:sym typeface="Greek Symbols" pitchFamily="18" charset="2"/>
              </a:rPr>
              <a:t>2</a:t>
            </a:r>
            <a:r>
              <a:rPr lang="en-US" altLang="zh-CN" sz="2400" i="1" dirty="0">
                <a:sym typeface="Greek Symbols" pitchFamily="18" charset="2"/>
              </a:rPr>
              <a:t> </a:t>
            </a:r>
            <a:r>
              <a:rPr lang="en-US" altLang="zh-CN" sz="2400" dirty="0">
                <a:sym typeface="Greek Symbols" pitchFamily="18" charset="2"/>
              </a:rPr>
              <a:t>involves attributes from only </a:t>
            </a:r>
            <a:r>
              <a:rPr lang="en-US" altLang="zh-CN" sz="2400" i="1" dirty="0">
                <a:solidFill>
                  <a:srgbClr val="FF0000"/>
                </a:solidFill>
                <a:sym typeface="Greek Symbols" pitchFamily="18" charset="2"/>
              </a:rPr>
              <a:t>E</a:t>
            </a:r>
            <a:r>
              <a:rPr lang="en-US" altLang="zh-CN" sz="2400" baseline="-25000" dirty="0">
                <a:solidFill>
                  <a:srgbClr val="FF0000"/>
                </a:solidFill>
                <a:sym typeface="Greek Symbols" pitchFamily="18" charset="2"/>
              </a:rPr>
              <a:t>2</a:t>
            </a:r>
            <a:r>
              <a:rPr lang="en-US" altLang="zh-CN" sz="2400" dirty="0">
                <a:solidFill>
                  <a:srgbClr val="FF0000"/>
                </a:solidFill>
                <a:sym typeface="Greek Symbols" pitchFamily="18" charset="2"/>
              </a:rPr>
              <a:t> and </a:t>
            </a:r>
            <a:r>
              <a:rPr lang="en-US" altLang="zh-CN" sz="2400" i="1" dirty="0">
                <a:solidFill>
                  <a:srgbClr val="FF0000"/>
                </a:solidFill>
                <a:sym typeface="Greek Symbols" pitchFamily="18" charset="2"/>
              </a:rPr>
              <a:t>E</a:t>
            </a:r>
            <a:r>
              <a:rPr lang="en-US" altLang="zh-CN" sz="2400" i="1" baseline="-25000" dirty="0">
                <a:solidFill>
                  <a:srgbClr val="FF0000"/>
                </a:solidFill>
                <a:sym typeface="Greek Symbols" pitchFamily="18" charset="2"/>
              </a:rPr>
              <a:t>3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2AD11B0-55BC-493A-A417-B1243B0715FB}"/>
              </a:ext>
            </a:extLst>
          </p:cNvPr>
          <p:cNvGrpSpPr>
            <a:grpSpLocks/>
          </p:cNvGrpSpPr>
          <p:nvPr/>
        </p:nvGrpSpPr>
        <p:grpSpPr bwMode="auto">
          <a:xfrm>
            <a:off x="1813249" y="3679249"/>
            <a:ext cx="4282751" cy="206951"/>
            <a:chOff x="1296" y="1584"/>
            <a:chExt cx="2941" cy="119"/>
          </a:xfrm>
        </p:grpSpPr>
        <p:sp>
          <p:nvSpPr>
            <p:cNvPr id="14" name="AutoShape 14">
              <a:extLst>
                <a:ext uri="{FF2B5EF4-FFF2-40B4-BE49-F238E27FC236}">
                  <a16:creationId xmlns:a16="http://schemas.microsoft.com/office/drawing/2014/main" id="{4135A059-2B5F-4646-B8E7-26E63275081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291" y="1589"/>
              <a:ext cx="119" cy="109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AutoShape 15">
              <a:extLst>
                <a:ext uri="{FF2B5EF4-FFF2-40B4-BE49-F238E27FC236}">
                  <a16:creationId xmlns:a16="http://schemas.microsoft.com/office/drawing/2014/main" id="{83C7119D-3235-481D-8805-0344976CA0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963" y="1589"/>
              <a:ext cx="119" cy="109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7F381DED-1438-4E23-87A7-26240DD3E1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11" y="1589"/>
              <a:ext cx="119" cy="109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AutoShape 17">
              <a:extLst>
                <a:ext uri="{FF2B5EF4-FFF2-40B4-BE49-F238E27FC236}">
                  <a16:creationId xmlns:a16="http://schemas.microsoft.com/office/drawing/2014/main" id="{47478BEE-DE72-4C64-B39F-145B735C7D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123" y="1589"/>
              <a:ext cx="119" cy="109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" name="AutoShape 2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9EB47E0-6A87-4E72-8218-E212ADF11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3653" y="6031827"/>
            <a:ext cx="323850" cy="188912"/>
          </a:xfrm>
          <a:prstGeom prst="actionButtonBackPrevious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254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D83A8-74B4-4D97-B611-2D8664DD8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Equivalence Rules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64343B-7BFD-43B2-BCA0-424092173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Rule 7.</a:t>
            </a:r>
            <a:r>
              <a:rPr lang="en-US" altLang="zh-CN" dirty="0"/>
              <a:t> Selection operation distributes over theta-join</a:t>
            </a:r>
            <a:r>
              <a:rPr kumimoji="0" lang="en-US" altLang="zh-CN" dirty="0"/>
              <a:t>(</a:t>
            </a:r>
            <a:r>
              <a:rPr kumimoji="0" lang="zh-CN" altLang="en-US" dirty="0"/>
              <a:t>选择操作对于连接操作的分配率,选择条件下移)</a:t>
            </a:r>
            <a:endParaRPr lang="en-US" altLang="zh-CN" dirty="0"/>
          </a:p>
          <a:p>
            <a:pPr lvl="1"/>
            <a:r>
              <a:rPr lang="en-US" altLang="zh-CN" dirty="0"/>
              <a:t>a. when all the attributes in </a:t>
            </a:r>
            <a:r>
              <a:rPr lang="en-US" altLang="zh-CN" dirty="0">
                <a:sym typeface="Symbol" pitchFamily="18" charset="2"/>
              </a:rPr>
              <a:t></a:t>
            </a:r>
            <a:r>
              <a:rPr lang="en-US" altLang="zh-CN" baseline="-25000" dirty="0">
                <a:sym typeface="Greek Symbols" pitchFamily="18" charset="2"/>
              </a:rPr>
              <a:t>0 </a:t>
            </a:r>
            <a:r>
              <a:rPr lang="en-US" altLang="zh-CN" dirty="0">
                <a:sym typeface="Greek Symbols" pitchFamily="18" charset="2"/>
              </a:rPr>
              <a:t> involve only the attributes of one of the expressions , e.g. </a:t>
            </a:r>
            <a:r>
              <a:rPr lang="en-US" altLang="zh-CN" i="1" dirty="0">
                <a:sym typeface="Greek Symbols" pitchFamily="18" charset="2"/>
              </a:rPr>
              <a:t>E</a:t>
            </a:r>
            <a:r>
              <a:rPr lang="en-US" altLang="zh-CN" baseline="-25000" dirty="0">
                <a:sym typeface="Greek Symbols" pitchFamily="18" charset="2"/>
              </a:rPr>
              <a:t>1</a:t>
            </a:r>
            <a:r>
              <a:rPr lang="en-US" altLang="zh-CN" dirty="0">
                <a:sym typeface="Greek Symbols" pitchFamily="18" charset="2"/>
              </a:rPr>
              <a:t>, being joined</a:t>
            </a:r>
            <a:br>
              <a:rPr lang="en-US" altLang="zh-CN" dirty="0">
                <a:sym typeface="Greek Symbols" pitchFamily="18" charset="2"/>
              </a:rPr>
            </a:br>
            <a:br>
              <a:rPr lang="en-US" altLang="zh-CN" dirty="0">
                <a:sym typeface="Greek Symbols" pitchFamily="18" charset="2"/>
              </a:rPr>
            </a:br>
            <a:r>
              <a:rPr lang="en-US" altLang="zh-CN" dirty="0">
                <a:sym typeface="Greek Symbols" pitchFamily="18" charset="2"/>
              </a:rPr>
              <a:t>                </a:t>
            </a:r>
            <a:r>
              <a:rPr lang="en-US" altLang="zh-CN" dirty="0">
                <a:sym typeface="Symbol" pitchFamily="18" charset="2"/>
              </a:rPr>
              <a:t></a:t>
            </a:r>
            <a:r>
              <a:rPr lang="en-US" altLang="zh-CN" baseline="-25000" dirty="0">
                <a:sym typeface="Symbol" pitchFamily="18" charset="2"/>
              </a:rPr>
              <a:t>0</a:t>
            </a:r>
            <a:r>
              <a:rPr lang="en-US" altLang="zh-CN" dirty="0">
                <a:sym typeface="Symbol" pitchFamily="18" charset="2"/>
              </a:rPr>
              <a:t>E</a:t>
            </a:r>
            <a:r>
              <a:rPr lang="en-US" altLang="zh-CN" baseline="-25000" dirty="0">
                <a:sym typeface="Symbol" pitchFamily="18" charset="2"/>
              </a:rPr>
              <a:t>1  </a:t>
            </a:r>
            <a:r>
              <a:rPr lang="en-US" altLang="zh-CN" dirty="0">
                <a:sym typeface="Symbol" pitchFamily="18" charset="2"/>
              </a:rPr>
              <a:t>   </a:t>
            </a:r>
            <a:r>
              <a:rPr lang="en-US" altLang="zh-CN" baseline="-25000" dirty="0">
                <a:sym typeface="Symbol" pitchFamily="18" charset="2"/>
              </a:rPr>
              <a:t></a:t>
            </a:r>
            <a:r>
              <a:rPr lang="en-US" altLang="zh-CN" dirty="0">
                <a:sym typeface="Symbol" pitchFamily="18" charset="2"/>
              </a:rPr>
              <a:t> E</a:t>
            </a:r>
            <a:r>
              <a:rPr lang="en-US" altLang="zh-CN" baseline="-25000" dirty="0">
                <a:sym typeface="Symbol" pitchFamily="18" charset="2"/>
              </a:rPr>
              <a:t>2</a:t>
            </a:r>
            <a:r>
              <a:rPr lang="en-US" altLang="zh-CN" dirty="0">
                <a:sym typeface="Symbol" pitchFamily="18" charset="2"/>
              </a:rPr>
              <a:t>) = (</a:t>
            </a:r>
            <a:r>
              <a:rPr lang="en-US" altLang="zh-CN" baseline="-25000" dirty="0">
                <a:sym typeface="Symbol" pitchFamily="18" charset="2"/>
              </a:rPr>
              <a:t>0</a:t>
            </a:r>
            <a:r>
              <a:rPr lang="en-US" altLang="zh-CN" dirty="0">
                <a:sym typeface="Symbol" pitchFamily="18" charset="2"/>
              </a:rPr>
              <a:t>(E</a:t>
            </a:r>
            <a:r>
              <a:rPr lang="en-US" altLang="zh-CN" baseline="-25000" dirty="0">
                <a:sym typeface="Symbol" pitchFamily="18" charset="2"/>
              </a:rPr>
              <a:t>1</a:t>
            </a:r>
            <a:r>
              <a:rPr lang="en-US" altLang="zh-CN" dirty="0">
                <a:sym typeface="Symbol" pitchFamily="18" charset="2"/>
              </a:rPr>
              <a:t>))    </a:t>
            </a:r>
            <a:r>
              <a:rPr lang="en-US" altLang="zh-CN" baseline="-25000" dirty="0">
                <a:sym typeface="Symbol" pitchFamily="18" charset="2"/>
              </a:rPr>
              <a:t></a:t>
            </a:r>
            <a:r>
              <a:rPr lang="en-US" altLang="zh-CN" dirty="0">
                <a:sym typeface="Symbol" pitchFamily="18" charset="2"/>
              </a:rPr>
              <a:t> E</a:t>
            </a:r>
            <a:r>
              <a:rPr lang="en-US" altLang="zh-CN" baseline="-25000" dirty="0">
                <a:sym typeface="Symbol" pitchFamily="18" charset="2"/>
              </a:rPr>
              <a:t>2</a:t>
            </a:r>
            <a:r>
              <a:rPr lang="en-US" altLang="zh-CN" dirty="0">
                <a:sym typeface="Greek Symbols" pitchFamily="18" charset="2"/>
              </a:rPr>
              <a:t> </a:t>
            </a:r>
            <a:endParaRPr lang="en-US" altLang="zh-CN" dirty="0"/>
          </a:p>
          <a:p>
            <a:pPr lvl="1"/>
            <a:endParaRPr lang="en-US" altLang="zh-CN" dirty="0">
              <a:sym typeface="Greek Symbols" pitchFamily="18" charset="2"/>
            </a:endParaRPr>
          </a:p>
          <a:p>
            <a:pPr lvl="1"/>
            <a:r>
              <a:rPr lang="en-US" altLang="zh-CN" dirty="0">
                <a:sym typeface="Greek Symbols" pitchFamily="18" charset="2"/>
              </a:rPr>
              <a:t>b. when </a:t>
            </a:r>
            <a:r>
              <a:rPr lang="en-US" altLang="zh-CN" dirty="0">
                <a:sym typeface="Symbol" pitchFamily="18" charset="2"/>
              </a:rPr>
              <a:t>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baseline="-25000" dirty="0">
                <a:sym typeface="Greek Symbols" pitchFamily="18" charset="2"/>
              </a:rPr>
              <a:t>1 </a:t>
            </a:r>
            <a:r>
              <a:rPr lang="en-US" altLang="zh-CN" dirty="0">
                <a:sym typeface="Greek Symbols" pitchFamily="18" charset="2"/>
              </a:rPr>
              <a:t>involves only the attributes of </a:t>
            </a:r>
            <a:r>
              <a:rPr lang="en-US" altLang="zh-CN" i="1" dirty="0">
                <a:sym typeface="Greek Symbols" pitchFamily="18" charset="2"/>
              </a:rPr>
              <a:t>E</a:t>
            </a:r>
            <a:r>
              <a:rPr lang="en-US" altLang="zh-CN" baseline="-25000" dirty="0">
                <a:sym typeface="Greek Symbols" pitchFamily="18" charset="2"/>
              </a:rPr>
              <a:t>1</a:t>
            </a:r>
            <a:r>
              <a:rPr lang="en-US" altLang="zh-CN" dirty="0">
                <a:sym typeface="Greek Symbols" pitchFamily="18" charset="2"/>
              </a:rPr>
              <a:t>, and</a:t>
            </a:r>
            <a:r>
              <a:rPr lang="en-US" altLang="zh-CN" i="1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</a:t>
            </a:r>
            <a:r>
              <a:rPr lang="en-US" altLang="zh-CN" baseline="-25000" dirty="0">
                <a:sym typeface="Greek Symbols" pitchFamily="18" charset="2"/>
              </a:rPr>
              <a:t>2 </a:t>
            </a:r>
            <a:r>
              <a:rPr lang="en-US" altLang="zh-CN" dirty="0">
                <a:sym typeface="Greek Symbols" pitchFamily="18" charset="2"/>
              </a:rPr>
              <a:t> involves  only the attributes of </a:t>
            </a:r>
            <a:r>
              <a:rPr lang="en-US" altLang="zh-CN" i="1" dirty="0">
                <a:sym typeface="Greek Symbols" pitchFamily="18" charset="2"/>
              </a:rPr>
              <a:t>E</a:t>
            </a:r>
            <a:r>
              <a:rPr lang="en-US" altLang="zh-CN" baseline="-25000" dirty="0">
                <a:sym typeface="Greek Symbols" pitchFamily="18" charset="2"/>
              </a:rPr>
              <a:t>2</a:t>
            </a:r>
            <a:endParaRPr lang="en-US" altLang="zh-CN" dirty="0">
              <a:sym typeface="Greek Symbols" pitchFamily="18" charset="2"/>
            </a:endParaRPr>
          </a:p>
          <a:p>
            <a:pPr marL="288925" indent="-288925" eaLnBrk="0" hangingPunct="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lang="en-US" altLang="zh-CN" dirty="0">
                <a:sym typeface="Symbol" pitchFamily="18" charset="2"/>
              </a:rPr>
              <a:t>	                  </a:t>
            </a:r>
          </a:p>
          <a:p>
            <a:pPr marL="288925" indent="-288925" eaLnBrk="0" hangingPunct="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lang="en-US" altLang="zh-CN" dirty="0">
                <a:sym typeface="Symbol" pitchFamily="18" charset="2"/>
              </a:rPr>
              <a:t>                      </a:t>
            </a:r>
            <a:r>
              <a:rPr lang="en-US" altLang="zh-CN" baseline="-25000" dirty="0">
                <a:sym typeface="Symbol" pitchFamily="18" charset="2"/>
              </a:rPr>
              <a:t>1</a:t>
            </a:r>
            <a:r>
              <a:rPr lang="en-US" altLang="zh-CN" dirty="0">
                <a:sym typeface="Symbol" pitchFamily="18" charset="2"/>
              </a:rPr>
              <a:t></a:t>
            </a:r>
            <a:r>
              <a:rPr lang="en-US" altLang="zh-CN" baseline="-25000" dirty="0">
                <a:sym typeface="Symbol" pitchFamily="18" charset="2"/>
              </a:rPr>
              <a:t> </a:t>
            </a:r>
            <a:r>
              <a:rPr lang="en-US" altLang="zh-CN" dirty="0">
                <a:sym typeface="Symbol" pitchFamily="18" charset="2"/>
              </a:rPr>
              <a:t>E</a:t>
            </a:r>
            <a:r>
              <a:rPr lang="en-US" altLang="zh-CN" baseline="-25000" dirty="0">
                <a:sym typeface="Symbol" pitchFamily="18" charset="2"/>
              </a:rPr>
              <a:t>1</a:t>
            </a:r>
            <a:r>
              <a:rPr lang="en-US" altLang="zh-CN" dirty="0">
                <a:sym typeface="Symbol" pitchFamily="18" charset="2"/>
              </a:rPr>
              <a:t>    </a:t>
            </a:r>
            <a:r>
              <a:rPr lang="en-US" altLang="zh-CN" baseline="-25000" dirty="0">
                <a:sym typeface="Symbol" pitchFamily="18" charset="2"/>
              </a:rPr>
              <a:t></a:t>
            </a:r>
            <a:r>
              <a:rPr lang="en-US" altLang="zh-CN" dirty="0">
                <a:sym typeface="Symbol" pitchFamily="18" charset="2"/>
              </a:rPr>
              <a:t> E</a:t>
            </a:r>
            <a:r>
              <a:rPr lang="en-US" altLang="zh-CN" baseline="-25000" dirty="0">
                <a:sym typeface="Symbol" pitchFamily="18" charset="2"/>
              </a:rPr>
              <a:t>2</a:t>
            </a:r>
            <a:r>
              <a:rPr lang="en-US" altLang="zh-CN" dirty="0">
                <a:sym typeface="Symbol" pitchFamily="18" charset="2"/>
              </a:rPr>
              <a:t>) =  (</a:t>
            </a:r>
            <a:r>
              <a:rPr lang="en-US" altLang="zh-CN" baseline="-25000" dirty="0">
                <a:sym typeface="Symbol" pitchFamily="18" charset="2"/>
              </a:rPr>
              <a:t>1</a:t>
            </a:r>
            <a:r>
              <a:rPr lang="en-US" altLang="zh-CN" dirty="0">
                <a:sym typeface="Symbol" pitchFamily="18" charset="2"/>
              </a:rPr>
              <a:t>(E</a:t>
            </a:r>
            <a:r>
              <a:rPr lang="en-US" altLang="zh-CN" baseline="-25000" dirty="0">
                <a:sym typeface="Symbol" pitchFamily="18" charset="2"/>
              </a:rPr>
              <a:t>1</a:t>
            </a:r>
            <a:r>
              <a:rPr lang="en-US" altLang="zh-CN" dirty="0">
                <a:sym typeface="Symbol" pitchFamily="18" charset="2"/>
              </a:rPr>
              <a:t>))    </a:t>
            </a:r>
            <a:r>
              <a:rPr lang="en-US" altLang="zh-CN" baseline="-25000" dirty="0">
                <a:sym typeface="Symbol" pitchFamily="18" charset="2"/>
              </a:rPr>
              <a:t></a:t>
            </a:r>
            <a:r>
              <a:rPr lang="en-US" altLang="zh-CN" dirty="0">
                <a:sym typeface="Symbol" pitchFamily="18" charset="2"/>
              </a:rPr>
              <a:t> (</a:t>
            </a:r>
            <a:r>
              <a:rPr lang="en-US" altLang="zh-CN" baseline="-25000" dirty="0">
                <a:sym typeface="Symbol" pitchFamily="18" charset="2"/>
              </a:rPr>
              <a:t> </a:t>
            </a:r>
            <a:r>
              <a:rPr lang="en-US" altLang="zh-CN" dirty="0">
                <a:sym typeface="Symbol" pitchFamily="18" charset="2"/>
              </a:rPr>
              <a:t>(E</a:t>
            </a:r>
            <a:r>
              <a:rPr lang="en-US" altLang="zh-CN" baseline="-25000" dirty="0">
                <a:sym typeface="Symbol" pitchFamily="18" charset="2"/>
              </a:rPr>
              <a:t>2</a:t>
            </a:r>
            <a:r>
              <a:rPr lang="en-US" altLang="zh-CN" dirty="0">
                <a:sym typeface="Symbol" pitchFamily="18" charset="2"/>
              </a:rPr>
              <a:t>))</a:t>
            </a:r>
            <a:endParaRPr lang="zh-CN" altLang="en-US" dirty="0">
              <a:sym typeface="Greek Symbols" pitchFamily="18" charset="2"/>
            </a:endParaRPr>
          </a:p>
          <a:p>
            <a:pPr lvl="1"/>
            <a:endParaRPr lang="en-US" altLang="zh-CN" dirty="0">
              <a:sym typeface="Greek Symbols" pitchFamily="18" charset="2"/>
            </a:endParaRPr>
          </a:p>
          <a:p>
            <a:pPr lvl="2"/>
            <a:r>
              <a:rPr lang="en-US" altLang="zh-CN" dirty="0">
                <a:sym typeface="Greek Symbols" pitchFamily="18" charset="2"/>
              </a:rPr>
              <a:t>e.g. in Fig.16.0.2</a:t>
            </a:r>
          </a:p>
          <a:p>
            <a:pPr marL="479425" lvl="1" indent="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5000"/>
              <a:buNone/>
            </a:pPr>
            <a:endParaRPr lang="en-US" altLang="zh-CN" dirty="0">
              <a:sym typeface="Greek Symbols" pitchFamily="18" charset="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87CCB8-E2E5-4364-A622-6A7CBA497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607CA-A182-4079-BC52-6BC6C2A3CAA1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D55C67-C5FA-44F2-9A9E-1ED61C6C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id="{90412EDB-FB4B-44C6-AE28-0D1E16A70D32}"/>
              </a:ext>
            </a:extLst>
          </p:cNvPr>
          <p:cNvGrpSpPr>
            <a:grpSpLocks/>
          </p:cNvGrpSpPr>
          <p:nvPr/>
        </p:nvGrpSpPr>
        <p:grpSpPr bwMode="auto">
          <a:xfrm>
            <a:off x="2872824" y="2827458"/>
            <a:ext cx="2487613" cy="2089775"/>
            <a:chOff x="2064" y="2544"/>
            <a:chExt cx="1693" cy="1079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A44B418C-4576-4072-90FF-E1FFA9A3CE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059" y="2549"/>
              <a:ext cx="119" cy="109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AutoShape 4">
              <a:extLst>
                <a:ext uri="{FF2B5EF4-FFF2-40B4-BE49-F238E27FC236}">
                  <a16:creationId xmlns:a16="http://schemas.microsoft.com/office/drawing/2014/main" id="{F3FD3C43-689D-4456-ACA2-A087E09098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499" y="2549"/>
              <a:ext cx="119" cy="109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AutoShape 6">
              <a:extLst>
                <a:ext uri="{FF2B5EF4-FFF2-40B4-BE49-F238E27FC236}">
                  <a16:creationId xmlns:a16="http://schemas.microsoft.com/office/drawing/2014/main" id="{12120FBA-138E-4B5D-828E-C499F6DA7D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155" y="3509"/>
              <a:ext cx="119" cy="109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13385D64-04F1-423E-B22D-1B26BF5A26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643" y="3509"/>
              <a:ext cx="119" cy="109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1300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2A205-149D-4BD2-8DA7-9659DFA31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Rule 7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28A6D-F97F-47B6-8FFF-8CD677F67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400" y="781965"/>
            <a:ext cx="11834414" cy="5813231"/>
          </a:xfrm>
        </p:spPr>
        <p:txBody>
          <a:bodyPr/>
          <a:lstStyle/>
          <a:p>
            <a:r>
              <a:rPr lang="en-US" altLang="zh-CN" dirty="0">
                <a:sym typeface="Greek Symbols" pitchFamily="18" charset="2"/>
              </a:rPr>
              <a:t>When Rule 7 is applied, the size of relations participating in   </a:t>
            </a:r>
            <a:r>
              <a:rPr lang="en-US" altLang="zh-CN" dirty="0"/>
              <a:t>theta-join operation is reduced, thus evaluation costs are reduced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E9AE30-28B2-4D8C-882C-6C13264A2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ADC7-ED1F-4896-AF9A-9AD2699AFE6A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DBF268-D55F-423F-9E19-33ECC5477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BEE1826F-BFBC-4234-A446-49C7E8696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057400"/>
            <a:ext cx="21336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D65D54F1-9216-4A06-A030-2A788BC65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3535" y="3091437"/>
            <a:ext cx="838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83DBF19D-831E-4226-908F-E91A51F19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343400"/>
            <a:ext cx="1981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31" name="Line 13">
            <a:extLst>
              <a:ext uri="{FF2B5EF4-FFF2-40B4-BE49-F238E27FC236}">
                <a16:creationId xmlns:a16="http://schemas.microsoft.com/office/drawing/2014/main" id="{0791CB5B-9FFF-477B-A874-2D4C3EBDE0B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0706" y="2866522"/>
            <a:ext cx="1447800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2" name="Line 14">
            <a:extLst>
              <a:ext uri="{FF2B5EF4-FFF2-40B4-BE49-F238E27FC236}">
                <a16:creationId xmlns:a16="http://schemas.microsoft.com/office/drawing/2014/main" id="{18988100-D0DF-49F9-8501-E1FB9DFA20B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7900" y="3091437"/>
            <a:ext cx="990600" cy="0"/>
          </a:xfrm>
          <a:prstGeom prst="line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3" name="Text Box 16">
            <a:extLst>
              <a:ext uri="{FF2B5EF4-FFF2-40B4-BE49-F238E27FC236}">
                <a16:creationId xmlns:a16="http://schemas.microsoft.com/office/drawing/2014/main" id="{C9897A9B-F57B-4DEA-981B-BF3A7F602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9856" y="5932785"/>
            <a:ext cx="40985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sym typeface="Greek Symbols" pitchFamily="18" charset="2"/>
              </a:rPr>
              <a:t>Fig.16.0.2 An example of Rule 7</a:t>
            </a:r>
            <a:endParaRPr lang="zh-CN" altLang="en-US" dirty="0">
              <a:latin typeface="+mn-lt"/>
              <a:sym typeface="Greek Symbols" pitchFamily="18" charset="2"/>
            </a:endParaRPr>
          </a:p>
        </p:txBody>
      </p:sp>
      <p:sp>
        <p:nvSpPr>
          <p:cNvPr id="35" name="任意多边形 1">
            <a:extLst>
              <a:ext uri="{FF2B5EF4-FFF2-40B4-BE49-F238E27FC236}">
                <a16:creationId xmlns:a16="http://schemas.microsoft.com/office/drawing/2014/main" id="{5AE0B3AC-7111-4250-AB30-C5AFED1AD5C8}"/>
              </a:ext>
            </a:extLst>
          </p:cNvPr>
          <p:cNvSpPr>
            <a:spLocks/>
          </p:cNvSpPr>
          <p:nvPr/>
        </p:nvSpPr>
        <p:spPr bwMode="auto">
          <a:xfrm>
            <a:off x="1446024" y="2374689"/>
            <a:ext cx="2389187" cy="955675"/>
          </a:xfrm>
          <a:custGeom>
            <a:avLst/>
            <a:gdLst>
              <a:gd name="T0" fmla="*/ 152298 w 2389459"/>
              <a:gd name="T1" fmla="*/ 185034 h 956734"/>
              <a:gd name="T2" fmla="*/ 194602 w 2389459"/>
              <a:gd name="T3" fmla="*/ 176622 h 956734"/>
              <a:gd name="T4" fmla="*/ 296130 w 2389459"/>
              <a:gd name="T5" fmla="*/ 168213 h 956734"/>
              <a:gd name="T6" fmla="*/ 380742 w 2389459"/>
              <a:gd name="T7" fmla="*/ 159802 h 956734"/>
              <a:gd name="T8" fmla="*/ 1522962 w 2389459"/>
              <a:gd name="T9" fmla="*/ 168213 h 956734"/>
              <a:gd name="T10" fmla="*/ 1683715 w 2389459"/>
              <a:gd name="T11" fmla="*/ 185034 h 956734"/>
              <a:gd name="T12" fmla="*/ 1878316 w 2389459"/>
              <a:gd name="T13" fmla="*/ 193444 h 956734"/>
              <a:gd name="T14" fmla="*/ 2013693 w 2389459"/>
              <a:gd name="T15" fmla="*/ 210265 h 956734"/>
              <a:gd name="T16" fmla="*/ 2064457 w 2389459"/>
              <a:gd name="T17" fmla="*/ 218676 h 956734"/>
              <a:gd name="T18" fmla="*/ 2157524 w 2389459"/>
              <a:gd name="T19" fmla="*/ 260728 h 956734"/>
              <a:gd name="T20" fmla="*/ 2191368 w 2389459"/>
              <a:gd name="T21" fmla="*/ 294371 h 956734"/>
              <a:gd name="T22" fmla="*/ 2250598 w 2389459"/>
              <a:gd name="T23" fmla="*/ 353245 h 956734"/>
              <a:gd name="T24" fmla="*/ 2267519 w 2389459"/>
              <a:gd name="T25" fmla="*/ 370067 h 956734"/>
              <a:gd name="T26" fmla="*/ 2301362 w 2389459"/>
              <a:gd name="T27" fmla="*/ 403709 h 956734"/>
              <a:gd name="T28" fmla="*/ 2326744 w 2389459"/>
              <a:gd name="T29" fmla="*/ 437351 h 956734"/>
              <a:gd name="T30" fmla="*/ 2360586 w 2389459"/>
              <a:gd name="T31" fmla="*/ 487814 h 956734"/>
              <a:gd name="T32" fmla="*/ 2377508 w 2389459"/>
              <a:gd name="T33" fmla="*/ 513046 h 956734"/>
              <a:gd name="T34" fmla="*/ 2369047 w 2389459"/>
              <a:gd name="T35" fmla="*/ 656026 h 956734"/>
              <a:gd name="T36" fmla="*/ 2360586 w 2389459"/>
              <a:gd name="T37" fmla="*/ 681258 h 956734"/>
              <a:gd name="T38" fmla="*/ 2309822 w 2389459"/>
              <a:gd name="T39" fmla="*/ 731721 h 956734"/>
              <a:gd name="T40" fmla="*/ 2292901 w 2389459"/>
              <a:gd name="T41" fmla="*/ 748545 h 956734"/>
              <a:gd name="T42" fmla="*/ 2225216 w 2389459"/>
              <a:gd name="T43" fmla="*/ 824241 h 956734"/>
              <a:gd name="T44" fmla="*/ 2191368 w 2389459"/>
              <a:gd name="T45" fmla="*/ 841060 h 956734"/>
              <a:gd name="T46" fmla="*/ 2123682 w 2389459"/>
              <a:gd name="T47" fmla="*/ 883111 h 956734"/>
              <a:gd name="T48" fmla="*/ 2030614 w 2389459"/>
              <a:gd name="T49" fmla="*/ 908343 h 956734"/>
              <a:gd name="T50" fmla="*/ 1988311 w 2389459"/>
              <a:gd name="T51" fmla="*/ 933575 h 956734"/>
              <a:gd name="T52" fmla="*/ 1920620 w 2389459"/>
              <a:gd name="T53" fmla="*/ 950398 h 956734"/>
              <a:gd name="T54" fmla="*/ 1556805 w 2389459"/>
              <a:gd name="T55" fmla="*/ 941987 h 956734"/>
              <a:gd name="T56" fmla="*/ 1463732 w 2389459"/>
              <a:gd name="T57" fmla="*/ 925166 h 956734"/>
              <a:gd name="T58" fmla="*/ 1404507 w 2389459"/>
              <a:gd name="T59" fmla="*/ 899934 h 956734"/>
              <a:gd name="T60" fmla="*/ 1362204 w 2389459"/>
              <a:gd name="T61" fmla="*/ 883111 h 956734"/>
              <a:gd name="T62" fmla="*/ 1328361 w 2389459"/>
              <a:gd name="T63" fmla="*/ 866292 h 956734"/>
              <a:gd name="T64" fmla="*/ 1269131 w 2389459"/>
              <a:gd name="T65" fmla="*/ 857879 h 956734"/>
              <a:gd name="T66" fmla="*/ 1218366 w 2389459"/>
              <a:gd name="T67" fmla="*/ 841060 h 956734"/>
              <a:gd name="T68" fmla="*/ 1176063 w 2389459"/>
              <a:gd name="T69" fmla="*/ 815828 h 956734"/>
              <a:gd name="T70" fmla="*/ 1116838 w 2389459"/>
              <a:gd name="T71" fmla="*/ 799009 h 956734"/>
              <a:gd name="T72" fmla="*/ 1057614 w 2389459"/>
              <a:gd name="T73" fmla="*/ 773777 h 956734"/>
              <a:gd name="T74" fmla="*/ 1006844 w 2389459"/>
              <a:gd name="T75" fmla="*/ 748545 h 956734"/>
              <a:gd name="T76" fmla="*/ 947619 w 2389459"/>
              <a:gd name="T77" fmla="*/ 731721 h 956734"/>
              <a:gd name="T78" fmla="*/ 829170 w 2389459"/>
              <a:gd name="T79" fmla="*/ 681258 h 956734"/>
              <a:gd name="T80" fmla="*/ 786860 w 2389459"/>
              <a:gd name="T81" fmla="*/ 664437 h 956734"/>
              <a:gd name="T82" fmla="*/ 744557 w 2389459"/>
              <a:gd name="T83" fmla="*/ 639206 h 956734"/>
              <a:gd name="T84" fmla="*/ 668411 w 2389459"/>
              <a:gd name="T85" fmla="*/ 622384 h 956734"/>
              <a:gd name="T86" fmla="*/ 626108 w 2389459"/>
              <a:gd name="T87" fmla="*/ 597153 h 956734"/>
              <a:gd name="T88" fmla="*/ 558416 w 2389459"/>
              <a:gd name="T89" fmla="*/ 571921 h 956734"/>
              <a:gd name="T90" fmla="*/ 533034 w 2389459"/>
              <a:gd name="T91" fmla="*/ 555099 h 956734"/>
              <a:gd name="T92" fmla="*/ 490731 w 2389459"/>
              <a:gd name="T93" fmla="*/ 538279 h 956734"/>
              <a:gd name="T94" fmla="*/ 456888 w 2389459"/>
              <a:gd name="T95" fmla="*/ 521458 h 956734"/>
              <a:gd name="T96" fmla="*/ 406124 w 2389459"/>
              <a:gd name="T97" fmla="*/ 504636 h 956734"/>
              <a:gd name="T98" fmla="*/ 338433 w 2389459"/>
              <a:gd name="T99" fmla="*/ 479404 h 956734"/>
              <a:gd name="T100" fmla="*/ 313051 w 2389459"/>
              <a:gd name="T101" fmla="*/ 462583 h 956734"/>
              <a:gd name="T102" fmla="*/ 279208 w 2389459"/>
              <a:gd name="T103" fmla="*/ 445761 h 956734"/>
              <a:gd name="T104" fmla="*/ 228444 w 2389459"/>
              <a:gd name="T105" fmla="*/ 386887 h 956734"/>
              <a:gd name="T106" fmla="*/ 203062 w 2389459"/>
              <a:gd name="T107" fmla="*/ 378477 h 956734"/>
              <a:gd name="T108" fmla="*/ 177680 w 2389459"/>
              <a:gd name="T109" fmla="*/ 353245 h 956734"/>
              <a:gd name="T110" fmla="*/ 160759 w 2389459"/>
              <a:gd name="T111" fmla="*/ 328014 h 956734"/>
              <a:gd name="T112" fmla="*/ 135377 w 2389459"/>
              <a:gd name="T113" fmla="*/ 294371 h 956734"/>
              <a:gd name="T114" fmla="*/ 126916 w 2389459"/>
              <a:gd name="T115" fmla="*/ 269139 h 956734"/>
              <a:gd name="T116" fmla="*/ 118456 w 2389459"/>
              <a:gd name="T117" fmla="*/ 235497 h 956734"/>
              <a:gd name="T118" fmla="*/ 84607 w 2389459"/>
              <a:gd name="T119" fmla="*/ 168213 h 956734"/>
              <a:gd name="T120" fmla="*/ 76146 w 2389459"/>
              <a:gd name="T121" fmla="*/ 134570 h 956734"/>
              <a:gd name="T122" fmla="*/ 25382 w 2389459"/>
              <a:gd name="T123" fmla="*/ 50464 h 956734"/>
              <a:gd name="T124" fmla="*/ 0 w 2389459"/>
              <a:gd name="T125" fmla="*/ 0 h 95673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389459" h="956734">
                <a:moveTo>
                  <a:pt x="152400" y="186267"/>
                </a:moveTo>
                <a:cubicBezTo>
                  <a:pt x="166511" y="183445"/>
                  <a:pt x="180442" y="179481"/>
                  <a:pt x="194734" y="177800"/>
                </a:cubicBezTo>
                <a:cubicBezTo>
                  <a:pt x="228485" y="173829"/>
                  <a:pt x="262490" y="172411"/>
                  <a:pt x="296334" y="169334"/>
                </a:cubicBezTo>
                <a:lnTo>
                  <a:pt x="381000" y="160867"/>
                </a:lnTo>
                <a:lnTo>
                  <a:pt x="1524000" y="169334"/>
                </a:lnTo>
                <a:cubicBezTo>
                  <a:pt x="1577908" y="170384"/>
                  <a:pt x="1630999" y="183925"/>
                  <a:pt x="1684867" y="186267"/>
                </a:cubicBezTo>
                <a:lnTo>
                  <a:pt x="1879600" y="194734"/>
                </a:lnTo>
                <a:cubicBezTo>
                  <a:pt x="1947794" y="202310"/>
                  <a:pt x="1952240" y="202001"/>
                  <a:pt x="2015067" y="211667"/>
                </a:cubicBezTo>
                <a:cubicBezTo>
                  <a:pt x="2032034" y="214277"/>
                  <a:pt x="2049213" y="215970"/>
                  <a:pt x="2065867" y="220134"/>
                </a:cubicBezTo>
                <a:cubicBezTo>
                  <a:pt x="2100735" y="228851"/>
                  <a:pt x="2130443" y="240256"/>
                  <a:pt x="2159000" y="262467"/>
                </a:cubicBezTo>
                <a:cubicBezTo>
                  <a:pt x="2171602" y="272269"/>
                  <a:pt x="2181578" y="285045"/>
                  <a:pt x="2192867" y="296334"/>
                </a:cubicBezTo>
                <a:lnTo>
                  <a:pt x="2252134" y="355600"/>
                </a:lnTo>
                <a:lnTo>
                  <a:pt x="2269067" y="372534"/>
                </a:lnTo>
                <a:cubicBezTo>
                  <a:pt x="2280356" y="383823"/>
                  <a:pt x="2293355" y="393628"/>
                  <a:pt x="2302934" y="406400"/>
                </a:cubicBezTo>
                <a:cubicBezTo>
                  <a:pt x="2311401" y="417689"/>
                  <a:pt x="2320242" y="428707"/>
                  <a:pt x="2328334" y="440267"/>
                </a:cubicBezTo>
                <a:cubicBezTo>
                  <a:pt x="2340005" y="456939"/>
                  <a:pt x="2350911" y="474134"/>
                  <a:pt x="2362200" y="491067"/>
                </a:cubicBezTo>
                <a:lnTo>
                  <a:pt x="2379134" y="516467"/>
                </a:lnTo>
                <a:cubicBezTo>
                  <a:pt x="2395869" y="583414"/>
                  <a:pt x="2391707" y="548186"/>
                  <a:pt x="2370667" y="660400"/>
                </a:cubicBezTo>
                <a:cubicBezTo>
                  <a:pt x="2369022" y="669172"/>
                  <a:pt x="2367679" y="678755"/>
                  <a:pt x="2362200" y="685800"/>
                </a:cubicBezTo>
                <a:cubicBezTo>
                  <a:pt x="2347498" y="704703"/>
                  <a:pt x="2328333" y="719667"/>
                  <a:pt x="2311400" y="736600"/>
                </a:cubicBezTo>
                <a:cubicBezTo>
                  <a:pt x="2305756" y="742245"/>
                  <a:pt x="2299257" y="747148"/>
                  <a:pt x="2294467" y="753534"/>
                </a:cubicBezTo>
                <a:cubicBezTo>
                  <a:pt x="2279288" y="773772"/>
                  <a:pt x="2247655" y="819274"/>
                  <a:pt x="2226734" y="829734"/>
                </a:cubicBezTo>
                <a:cubicBezTo>
                  <a:pt x="2215445" y="835378"/>
                  <a:pt x="2203769" y="840307"/>
                  <a:pt x="2192867" y="846667"/>
                </a:cubicBezTo>
                <a:cubicBezTo>
                  <a:pt x="2169869" y="860082"/>
                  <a:pt x="2150734" y="881685"/>
                  <a:pt x="2125134" y="889000"/>
                </a:cubicBezTo>
                <a:cubicBezTo>
                  <a:pt x="2054678" y="909131"/>
                  <a:pt x="2085800" y="900951"/>
                  <a:pt x="2032000" y="914400"/>
                </a:cubicBezTo>
                <a:cubicBezTo>
                  <a:pt x="2017889" y="922867"/>
                  <a:pt x="2005026" y="933892"/>
                  <a:pt x="1989667" y="939800"/>
                </a:cubicBezTo>
                <a:cubicBezTo>
                  <a:pt x="1967946" y="948155"/>
                  <a:pt x="1921934" y="956734"/>
                  <a:pt x="1921934" y="956734"/>
                </a:cubicBezTo>
                <a:lnTo>
                  <a:pt x="1557867" y="948267"/>
                </a:lnTo>
                <a:cubicBezTo>
                  <a:pt x="1503620" y="946140"/>
                  <a:pt x="1502957" y="944074"/>
                  <a:pt x="1464734" y="931334"/>
                </a:cubicBezTo>
                <a:cubicBezTo>
                  <a:pt x="1420088" y="901569"/>
                  <a:pt x="1460143" y="924159"/>
                  <a:pt x="1405467" y="905934"/>
                </a:cubicBezTo>
                <a:cubicBezTo>
                  <a:pt x="1391049" y="901128"/>
                  <a:pt x="1377022" y="895173"/>
                  <a:pt x="1363134" y="889000"/>
                </a:cubicBezTo>
                <a:cubicBezTo>
                  <a:pt x="1351600" y="883874"/>
                  <a:pt x="1341444" y="875388"/>
                  <a:pt x="1329267" y="872067"/>
                </a:cubicBezTo>
                <a:cubicBezTo>
                  <a:pt x="1310014" y="866816"/>
                  <a:pt x="1289756" y="866422"/>
                  <a:pt x="1270000" y="863600"/>
                </a:cubicBezTo>
                <a:cubicBezTo>
                  <a:pt x="1253067" y="857956"/>
                  <a:pt x="1235449" y="854053"/>
                  <a:pt x="1219200" y="846667"/>
                </a:cubicBezTo>
                <a:cubicBezTo>
                  <a:pt x="1204219" y="839857"/>
                  <a:pt x="1192057" y="827596"/>
                  <a:pt x="1176867" y="821267"/>
                </a:cubicBezTo>
                <a:cubicBezTo>
                  <a:pt x="1157901" y="813365"/>
                  <a:pt x="1136949" y="811244"/>
                  <a:pt x="1117600" y="804334"/>
                </a:cubicBezTo>
                <a:cubicBezTo>
                  <a:pt x="1097359" y="797105"/>
                  <a:pt x="1077849" y="787941"/>
                  <a:pt x="1058334" y="778934"/>
                </a:cubicBezTo>
                <a:cubicBezTo>
                  <a:pt x="1041144" y="771000"/>
                  <a:pt x="1025204" y="760330"/>
                  <a:pt x="1007534" y="753534"/>
                </a:cubicBezTo>
                <a:cubicBezTo>
                  <a:pt x="988357" y="746158"/>
                  <a:pt x="967467" y="743914"/>
                  <a:pt x="948267" y="736600"/>
                </a:cubicBezTo>
                <a:cubicBezTo>
                  <a:pt x="908097" y="721297"/>
                  <a:pt x="869352" y="702481"/>
                  <a:pt x="829734" y="685800"/>
                </a:cubicBezTo>
                <a:cubicBezTo>
                  <a:pt x="815727" y="679902"/>
                  <a:pt x="800432" y="676687"/>
                  <a:pt x="787400" y="668867"/>
                </a:cubicBezTo>
                <a:cubicBezTo>
                  <a:pt x="773289" y="660400"/>
                  <a:pt x="760532" y="649091"/>
                  <a:pt x="745067" y="643467"/>
                </a:cubicBezTo>
                <a:cubicBezTo>
                  <a:pt x="697388" y="626129"/>
                  <a:pt x="704354" y="644277"/>
                  <a:pt x="668867" y="626534"/>
                </a:cubicBezTo>
                <a:cubicBezTo>
                  <a:pt x="654148" y="619175"/>
                  <a:pt x="641572" y="607818"/>
                  <a:pt x="626534" y="601134"/>
                </a:cubicBezTo>
                <a:cubicBezTo>
                  <a:pt x="532781" y="559466"/>
                  <a:pt x="654749" y="630562"/>
                  <a:pt x="558800" y="575734"/>
                </a:cubicBezTo>
                <a:cubicBezTo>
                  <a:pt x="549965" y="570685"/>
                  <a:pt x="542501" y="563351"/>
                  <a:pt x="533400" y="558800"/>
                </a:cubicBezTo>
                <a:cubicBezTo>
                  <a:pt x="519807" y="552003"/>
                  <a:pt x="504955" y="548039"/>
                  <a:pt x="491067" y="541867"/>
                </a:cubicBezTo>
                <a:cubicBezTo>
                  <a:pt x="479533" y="536741"/>
                  <a:pt x="468919" y="529621"/>
                  <a:pt x="457200" y="524934"/>
                </a:cubicBezTo>
                <a:cubicBezTo>
                  <a:pt x="440627" y="518305"/>
                  <a:pt x="422365" y="515982"/>
                  <a:pt x="406400" y="508000"/>
                </a:cubicBezTo>
                <a:cubicBezTo>
                  <a:pt x="362126" y="485863"/>
                  <a:pt x="384778" y="494128"/>
                  <a:pt x="338667" y="482600"/>
                </a:cubicBezTo>
                <a:cubicBezTo>
                  <a:pt x="330200" y="476956"/>
                  <a:pt x="322102" y="470715"/>
                  <a:pt x="313267" y="465667"/>
                </a:cubicBezTo>
                <a:cubicBezTo>
                  <a:pt x="302308" y="459405"/>
                  <a:pt x="289902" y="455735"/>
                  <a:pt x="279400" y="448734"/>
                </a:cubicBezTo>
                <a:cubicBezTo>
                  <a:pt x="266295" y="439997"/>
                  <a:pt x="229860" y="390547"/>
                  <a:pt x="228600" y="389467"/>
                </a:cubicBezTo>
                <a:cubicBezTo>
                  <a:pt x="221824" y="383659"/>
                  <a:pt x="211667" y="383822"/>
                  <a:pt x="203200" y="381000"/>
                </a:cubicBezTo>
                <a:cubicBezTo>
                  <a:pt x="194733" y="372533"/>
                  <a:pt x="185465" y="364798"/>
                  <a:pt x="177800" y="355600"/>
                </a:cubicBezTo>
                <a:cubicBezTo>
                  <a:pt x="171286" y="347783"/>
                  <a:pt x="166781" y="338480"/>
                  <a:pt x="160867" y="330200"/>
                </a:cubicBezTo>
                <a:cubicBezTo>
                  <a:pt x="152665" y="318717"/>
                  <a:pt x="143934" y="307623"/>
                  <a:pt x="135467" y="296334"/>
                </a:cubicBezTo>
                <a:cubicBezTo>
                  <a:pt x="132645" y="287867"/>
                  <a:pt x="129452" y="279515"/>
                  <a:pt x="127000" y="270934"/>
                </a:cubicBezTo>
                <a:cubicBezTo>
                  <a:pt x="123803" y="259745"/>
                  <a:pt x="123009" y="247808"/>
                  <a:pt x="118534" y="237067"/>
                </a:cubicBezTo>
                <a:cubicBezTo>
                  <a:pt x="108825" y="213766"/>
                  <a:pt x="90789" y="193823"/>
                  <a:pt x="84667" y="169334"/>
                </a:cubicBezTo>
                <a:cubicBezTo>
                  <a:pt x="81845" y="158045"/>
                  <a:pt x="80286" y="146363"/>
                  <a:pt x="76200" y="135467"/>
                </a:cubicBezTo>
                <a:cubicBezTo>
                  <a:pt x="57189" y="84770"/>
                  <a:pt x="54944" y="109888"/>
                  <a:pt x="25400" y="5080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" name="任意多边形 2">
            <a:extLst>
              <a:ext uri="{FF2B5EF4-FFF2-40B4-BE49-F238E27FC236}">
                <a16:creationId xmlns:a16="http://schemas.microsoft.com/office/drawing/2014/main" id="{2D84BE73-D50C-47C0-944A-6708C694F9A1}"/>
              </a:ext>
            </a:extLst>
          </p:cNvPr>
          <p:cNvSpPr>
            <a:spLocks/>
          </p:cNvSpPr>
          <p:nvPr/>
        </p:nvSpPr>
        <p:spPr bwMode="auto">
          <a:xfrm>
            <a:off x="5438873" y="3718500"/>
            <a:ext cx="1998662" cy="457200"/>
          </a:xfrm>
          <a:custGeom>
            <a:avLst/>
            <a:gdLst>
              <a:gd name="T0" fmla="*/ 0 w 1998133"/>
              <a:gd name="T1" fmla="*/ 16934 h 457200"/>
              <a:gd name="T2" fmla="*/ 212002 w 1998133"/>
              <a:gd name="T3" fmla="*/ 8467 h 457200"/>
              <a:gd name="T4" fmla="*/ 296804 w 1998133"/>
              <a:gd name="T5" fmla="*/ 0 h 457200"/>
              <a:gd name="T6" fmla="*/ 644488 w 1998133"/>
              <a:gd name="T7" fmla="*/ 8467 h 457200"/>
              <a:gd name="T8" fmla="*/ 839532 w 1998133"/>
              <a:gd name="T9" fmla="*/ 33867 h 457200"/>
              <a:gd name="T10" fmla="*/ 915852 w 1998133"/>
              <a:gd name="T11" fmla="*/ 50800 h 457200"/>
              <a:gd name="T12" fmla="*/ 983693 w 1998133"/>
              <a:gd name="T13" fmla="*/ 67734 h 457200"/>
              <a:gd name="T14" fmla="*/ 1085455 w 1998133"/>
              <a:gd name="T15" fmla="*/ 93134 h 457200"/>
              <a:gd name="T16" fmla="*/ 1119376 w 1998133"/>
              <a:gd name="T17" fmla="*/ 101600 h 457200"/>
              <a:gd name="T18" fmla="*/ 1161775 w 1998133"/>
              <a:gd name="T19" fmla="*/ 110067 h 457200"/>
              <a:gd name="T20" fmla="*/ 1195696 w 1998133"/>
              <a:gd name="T21" fmla="*/ 118534 h 457200"/>
              <a:gd name="T22" fmla="*/ 1246580 w 1998133"/>
              <a:gd name="T23" fmla="*/ 127000 h 457200"/>
              <a:gd name="T24" fmla="*/ 1874108 w 1998133"/>
              <a:gd name="T25" fmla="*/ 127000 h 457200"/>
              <a:gd name="T26" fmla="*/ 1941948 w 1998133"/>
              <a:gd name="T27" fmla="*/ 143934 h 457200"/>
              <a:gd name="T28" fmla="*/ 1975869 w 1998133"/>
              <a:gd name="T29" fmla="*/ 152400 h 457200"/>
              <a:gd name="T30" fmla="*/ 2001309 w 1998133"/>
              <a:gd name="T31" fmla="*/ 194734 h 457200"/>
              <a:gd name="T32" fmla="*/ 1992828 w 1998133"/>
              <a:gd name="T33" fmla="*/ 330200 h 457200"/>
              <a:gd name="T34" fmla="*/ 1967388 w 1998133"/>
              <a:gd name="T35" fmla="*/ 381000 h 457200"/>
              <a:gd name="T36" fmla="*/ 1933468 w 1998133"/>
              <a:gd name="T37" fmla="*/ 397934 h 457200"/>
              <a:gd name="T38" fmla="*/ 1916508 w 1998133"/>
              <a:gd name="T39" fmla="*/ 414867 h 457200"/>
              <a:gd name="T40" fmla="*/ 1891067 w 1998133"/>
              <a:gd name="T41" fmla="*/ 423334 h 457200"/>
              <a:gd name="T42" fmla="*/ 1857147 w 1998133"/>
              <a:gd name="T43" fmla="*/ 440267 h 457200"/>
              <a:gd name="T44" fmla="*/ 1780826 w 1998133"/>
              <a:gd name="T45" fmla="*/ 457200 h 457200"/>
              <a:gd name="T46" fmla="*/ 1458582 w 1998133"/>
              <a:gd name="T47" fmla="*/ 448734 h 457200"/>
              <a:gd name="T48" fmla="*/ 1416181 w 1998133"/>
              <a:gd name="T49" fmla="*/ 440267 h 457200"/>
              <a:gd name="T50" fmla="*/ 1356820 w 1998133"/>
              <a:gd name="T51" fmla="*/ 431800 h 457200"/>
              <a:gd name="T52" fmla="*/ 1322900 w 1998133"/>
              <a:gd name="T53" fmla="*/ 423334 h 457200"/>
              <a:gd name="T54" fmla="*/ 1280499 w 1998133"/>
              <a:gd name="T55" fmla="*/ 414867 h 457200"/>
              <a:gd name="T56" fmla="*/ 1212659 w 1998133"/>
              <a:gd name="T57" fmla="*/ 397934 h 457200"/>
              <a:gd name="T58" fmla="*/ 1136337 w 1998133"/>
              <a:gd name="T59" fmla="*/ 364067 h 457200"/>
              <a:gd name="T60" fmla="*/ 1093935 w 1998133"/>
              <a:gd name="T61" fmla="*/ 355600 h 457200"/>
              <a:gd name="T62" fmla="*/ 1026094 w 1998133"/>
              <a:gd name="T63" fmla="*/ 338667 h 457200"/>
              <a:gd name="T64" fmla="*/ 754732 w 1998133"/>
              <a:gd name="T65" fmla="*/ 347134 h 457200"/>
              <a:gd name="T66" fmla="*/ 661450 w 1998133"/>
              <a:gd name="T67" fmla="*/ 355600 h 457200"/>
              <a:gd name="T68" fmla="*/ 627529 w 1998133"/>
              <a:gd name="T69" fmla="*/ 372534 h 457200"/>
              <a:gd name="T70" fmla="*/ 373127 w 1998133"/>
              <a:gd name="T71" fmla="*/ 364067 h 457200"/>
              <a:gd name="T72" fmla="*/ 296804 w 1998133"/>
              <a:gd name="T73" fmla="*/ 338667 h 457200"/>
              <a:gd name="T74" fmla="*/ 271365 w 1998133"/>
              <a:gd name="T75" fmla="*/ 330200 h 457200"/>
              <a:gd name="T76" fmla="*/ 245923 w 1998133"/>
              <a:gd name="T77" fmla="*/ 313267 h 457200"/>
              <a:gd name="T78" fmla="*/ 212002 w 1998133"/>
              <a:gd name="T79" fmla="*/ 287867 h 457200"/>
              <a:gd name="T80" fmla="*/ 178082 w 1998133"/>
              <a:gd name="T81" fmla="*/ 279400 h 457200"/>
              <a:gd name="T82" fmla="*/ 152640 w 1998133"/>
              <a:gd name="T83" fmla="*/ 270934 h 457200"/>
              <a:gd name="T84" fmla="*/ 127204 w 1998133"/>
              <a:gd name="T85" fmla="*/ 245534 h 457200"/>
              <a:gd name="T86" fmla="*/ 84798 w 1998133"/>
              <a:gd name="T87" fmla="*/ 220134 h 457200"/>
              <a:gd name="T88" fmla="*/ 84798 w 1998133"/>
              <a:gd name="T89" fmla="*/ 127000 h 457200"/>
              <a:gd name="T90" fmla="*/ 101762 w 1998133"/>
              <a:gd name="T91" fmla="*/ 110067 h 457200"/>
              <a:gd name="T92" fmla="*/ 118719 w 1998133"/>
              <a:gd name="T93" fmla="*/ 42334 h 457200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998133" h="457200">
                <a:moveTo>
                  <a:pt x="0" y="16934"/>
                </a:moveTo>
                <a:lnTo>
                  <a:pt x="211666" y="8467"/>
                </a:lnTo>
                <a:cubicBezTo>
                  <a:pt x="239983" y="6849"/>
                  <a:pt x="267970" y="0"/>
                  <a:pt x="296333" y="0"/>
                </a:cubicBezTo>
                <a:cubicBezTo>
                  <a:pt x="412078" y="0"/>
                  <a:pt x="527755" y="5645"/>
                  <a:pt x="643466" y="8467"/>
                </a:cubicBezTo>
                <a:cubicBezTo>
                  <a:pt x="798735" y="27875"/>
                  <a:pt x="733883" y="18964"/>
                  <a:pt x="838200" y="33867"/>
                </a:cubicBezTo>
                <a:cubicBezTo>
                  <a:pt x="892283" y="51895"/>
                  <a:pt x="830951" y="32918"/>
                  <a:pt x="914400" y="50800"/>
                </a:cubicBezTo>
                <a:cubicBezTo>
                  <a:pt x="937156" y="55676"/>
                  <a:pt x="959555" y="62090"/>
                  <a:pt x="982133" y="67734"/>
                </a:cubicBezTo>
                <a:lnTo>
                  <a:pt x="1083733" y="93134"/>
                </a:lnTo>
                <a:cubicBezTo>
                  <a:pt x="1095022" y="95956"/>
                  <a:pt x="1106190" y="99318"/>
                  <a:pt x="1117600" y="101600"/>
                </a:cubicBezTo>
                <a:cubicBezTo>
                  <a:pt x="1131711" y="104422"/>
                  <a:pt x="1145885" y="106945"/>
                  <a:pt x="1159933" y="110067"/>
                </a:cubicBezTo>
                <a:cubicBezTo>
                  <a:pt x="1171292" y="112591"/>
                  <a:pt x="1182390" y="116252"/>
                  <a:pt x="1193800" y="118534"/>
                </a:cubicBezTo>
                <a:cubicBezTo>
                  <a:pt x="1210634" y="121901"/>
                  <a:pt x="1227667" y="124178"/>
                  <a:pt x="1244600" y="127000"/>
                </a:cubicBezTo>
                <a:cubicBezTo>
                  <a:pt x="1499254" y="119043"/>
                  <a:pt x="1602077" y="110857"/>
                  <a:pt x="1871133" y="127000"/>
                </a:cubicBezTo>
                <a:cubicBezTo>
                  <a:pt x="1894364" y="128394"/>
                  <a:pt x="1916288" y="138290"/>
                  <a:pt x="1938866" y="143934"/>
                </a:cubicBezTo>
                <a:lnTo>
                  <a:pt x="1972733" y="152400"/>
                </a:lnTo>
                <a:cubicBezTo>
                  <a:pt x="1986145" y="165813"/>
                  <a:pt x="1998133" y="172753"/>
                  <a:pt x="1998133" y="194734"/>
                </a:cubicBezTo>
                <a:cubicBezTo>
                  <a:pt x="1998133" y="239977"/>
                  <a:pt x="1994402" y="285205"/>
                  <a:pt x="1989666" y="330200"/>
                </a:cubicBezTo>
                <a:cubicBezTo>
                  <a:pt x="1988221" y="343927"/>
                  <a:pt x="1974476" y="372491"/>
                  <a:pt x="1964266" y="381000"/>
                </a:cubicBezTo>
                <a:cubicBezTo>
                  <a:pt x="1954570" y="389080"/>
                  <a:pt x="1940901" y="390933"/>
                  <a:pt x="1930400" y="397934"/>
                </a:cubicBezTo>
                <a:cubicBezTo>
                  <a:pt x="1923758" y="402362"/>
                  <a:pt x="1920311" y="410760"/>
                  <a:pt x="1913466" y="414867"/>
                </a:cubicBezTo>
                <a:cubicBezTo>
                  <a:pt x="1905813" y="419459"/>
                  <a:pt x="1896269" y="419818"/>
                  <a:pt x="1888066" y="423334"/>
                </a:cubicBezTo>
                <a:cubicBezTo>
                  <a:pt x="1876465" y="428306"/>
                  <a:pt x="1866018" y="435835"/>
                  <a:pt x="1854200" y="440267"/>
                </a:cubicBezTo>
                <a:cubicBezTo>
                  <a:pt x="1840530" y="445393"/>
                  <a:pt x="1789501" y="454900"/>
                  <a:pt x="1778000" y="457200"/>
                </a:cubicBezTo>
                <a:cubicBezTo>
                  <a:pt x="1670755" y="454378"/>
                  <a:pt x="1563432" y="453718"/>
                  <a:pt x="1456266" y="448734"/>
                </a:cubicBezTo>
                <a:cubicBezTo>
                  <a:pt x="1441891" y="448065"/>
                  <a:pt x="1428128" y="442633"/>
                  <a:pt x="1413933" y="440267"/>
                </a:cubicBezTo>
                <a:cubicBezTo>
                  <a:pt x="1394248" y="436986"/>
                  <a:pt x="1374300" y="435370"/>
                  <a:pt x="1354666" y="431800"/>
                </a:cubicBezTo>
                <a:cubicBezTo>
                  <a:pt x="1343218" y="429719"/>
                  <a:pt x="1332159" y="425858"/>
                  <a:pt x="1320800" y="423334"/>
                </a:cubicBezTo>
                <a:cubicBezTo>
                  <a:pt x="1306752" y="420212"/>
                  <a:pt x="1292488" y="418103"/>
                  <a:pt x="1278466" y="414867"/>
                </a:cubicBezTo>
                <a:cubicBezTo>
                  <a:pt x="1255789" y="409634"/>
                  <a:pt x="1210733" y="397934"/>
                  <a:pt x="1210733" y="397934"/>
                </a:cubicBezTo>
                <a:cubicBezTo>
                  <a:pt x="1185714" y="385424"/>
                  <a:pt x="1161563" y="372176"/>
                  <a:pt x="1134533" y="364067"/>
                </a:cubicBezTo>
                <a:cubicBezTo>
                  <a:pt x="1120749" y="359932"/>
                  <a:pt x="1106222" y="358836"/>
                  <a:pt x="1092200" y="355600"/>
                </a:cubicBezTo>
                <a:cubicBezTo>
                  <a:pt x="1069523" y="350367"/>
                  <a:pt x="1024466" y="338667"/>
                  <a:pt x="1024466" y="338667"/>
                </a:cubicBezTo>
                <a:lnTo>
                  <a:pt x="753533" y="347134"/>
                </a:lnTo>
                <a:cubicBezTo>
                  <a:pt x="722394" y="348582"/>
                  <a:pt x="690967" y="349487"/>
                  <a:pt x="660400" y="355600"/>
                </a:cubicBezTo>
                <a:cubicBezTo>
                  <a:pt x="648024" y="358075"/>
                  <a:pt x="637822" y="366889"/>
                  <a:pt x="626533" y="372534"/>
                </a:cubicBezTo>
                <a:cubicBezTo>
                  <a:pt x="541866" y="369712"/>
                  <a:pt x="457109" y="368900"/>
                  <a:pt x="372533" y="364067"/>
                </a:cubicBezTo>
                <a:cubicBezTo>
                  <a:pt x="328621" y="361558"/>
                  <a:pt x="333602" y="354639"/>
                  <a:pt x="296333" y="338667"/>
                </a:cubicBezTo>
                <a:cubicBezTo>
                  <a:pt x="288130" y="335151"/>
                  <a:pt x="278915" y="334191"/>
                  <a:pt x="270933" y="330200"/>
                </a:cubicBezTo>
                <a:cubicBezTo>
                  <a:pt x="261832" y="325649"/>
                  <a:pt x="253813" y="319181"/>
                  <a:pt x="245533" y="313267"/>
                </a:cubicBezTo>
                <a:cubicBezTo>
                  <a:pt x="234050" y="305065"/>
                  <a:pt x="224287" y="294178"/>
                  <a:pt x="211666" y="287867"/>
                </a:cubicBezTo>
                <a:cubicBezTo>
                  <a:pt x="201258" y="282663"/>
                  <a:pt x="188988" y="282597"/>
                  <a:pt x="177800" y="279400"/>
                </a:cubicBezTo>
                <a:cubicBezTo>
                  <a:pt x="169219" y="276948"/>
                  <a:pt x="160867" y="273756"/>
                  <a:pt x="152400" y="270934"/>
                </a:cubicBezTo>
                <a:cubicBezTo>
                  <a:pt x="143933" y="262467"/>
                  <a:pt x="136963" y="252176"/>
                  <a:pt x="127000" y="245534"/>
                </a:cubicBezTo>
                <a:cubicBezTo>
                  <a:pt x="61048" y="201566"/>
                  <a:pt x="137408" y="272873"/>
                  <a:pt x="84666" y="220134"/>
                </a:cubicBezTo>
                <a:cubicBezTo>
                  <a:pt x="71772" y="181449"/>
                  <a:pt x="68039" y="182425"/>
                  <a:pt x="84666" y="127000"/>
                </a:cubicBezTo>
                <a:cubicBezTo>
                  <a:pt x="86960" y="119354"/>
                  <a:pt x="95955" y="115711"/>
                  <a:pt x="101600" y="110067"/>
                </a:cubicBezTo>
                <a:cubicBezTo>
                  <a:pt x="120318" y="53912"/>
                  <a:pt x="118533" y="77116"/>
                  <a:pt x="118533" y="42334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" name="任意多边形 18">
            <a:extLst>
              <a:ext uri="{FF2B5EF4-FFF2-40B4-BE49-F238E27FC236}">
                <a16:creationId xmlns:a16="http://schemas.microsoft.com/office/drawing/2014/main" id="{A7C1D962-0D12-4A09-A39F-66B3BF94657C}"/>
              </a:ext>
            </a:extLst>
          </p:cNvPr>
          <p:cNvSpPr>
            <a:spLocks/>
          </p:cNvSpPr>
          <p:nvPr/>
        </p:nvSpPr>
        <p:spPr bwMode="auto">
          <a:xfrm>
            <a:off x="7521673" y="3718500"/>
            <a:ext cx="1465262" cy="457200"/>
          </a:xfrm>
          <a:custGeom>
            <a:avLst/>
            <a:gdLst>
              <a:gd name="T0" fmla="*/ 0 w 1998133"/>
              <a:gd name="T1" fmla="*/ 16934 h 457200"/>
              <a:gd name="T2" fmla="*/ 24128 w 1998133"/>
              <a:gd name="T3" fmla="*/ 8467 h 457200"/>
              <a:gd name="T4" fmla="*/ 33780 w 1998133"/>
              <a:gd name="T5" fmla="*/ 0 h 457200"/>
              <a:gd name="T6" fmla="*/ 73351 w 1998133"/>
              <a:gd name="T7" fmla="*/ 8467 h 457200"/>
              <a:gd name="T8" fmla="*/ 95550 w 1998133"/>
              <a:gd name="T9" fmla="*/ 33867 h 457200"/>
              <a:gd name="T10" fmla="*/ 104236 w 1998133"/>
              <a:gd name="T11" fmla="*/ 50800 h 457200"/>
              <a:gd name="T12" fmla="*/ 111957 w 1998133"/>
              <a:gd name="T13" fmla="*/ 67734 h 457200"/>
              <a:gd name="T14" fmla="*/ 123539 w 1998133"/>
              <a:gd name="T15" fmla="*/ 93134 h 457200"/>
              <a:gd name="T16" fmla="*/ 127400 w 1998133"/>
              <a:gd name="T17" fmla="*/ 101600 h 457200"/>
              <a:gd name="T18" fmla="*/ 132225 w 1998133"/>
              <a:gd name="T19" fmla="*/ 110067 h 457200"/>
              <a:gd name="T20" fmla="*/ 136086 w 1998133"/>
              <a:gd name="T21" fmla="*/ 118534 h 457200"/>
              <a:gd name="T22" fmla="*/ 141876 w 1998133"/>
              <a:gd name="T23" fmla="*/ 127000 h 457200"/>
              <a:gd name="T24" fmla="*/ 213297 w 1998133"/>
              <a:gd name="T25" fmla="*/ 127000 h 457200"/>
              <a:gd name="T26" fmla="*/ 221018 w 1998133"/>
              <a:gd name="T27" fmla="*/ 143934 h 457200"/>
              <a:gd name="T28" fmla="*/ 224879 w 1998133"/>
              <a:gd name="T29" fmla="*/ 152400 h 457200"/>
              <a:gd name="T30" fmla="*/ 227774 w 1998133"/>
              <a:gd name="T31" fmla="*/ 194734 h 457200"/>
              <a:gd name="T32" fmla="*/ 226809 w 1998133"/>
              <a:gd name="T33" fmla="*/ 330200 h 457200"/>
              <a:gd name="T34" fmla="*/ 223914 w 1998133"/>
              <a:gd name="T35" fmla="*/ 381000 h 457200"/>
              <a:gd name="T36" fmla="*/ 220053 w 1998133"/>
              <a:gd name="T37" fmla="*/ 397934 h 457200"/>
              <a:gd name="T38" fmla="*/ 218123 w 1998133"/>
              <a:gd name="T39" fmla="*/ 414867 h 457200"/>
              <a:gd name="T40" fmla="*/ 215227 w 1998133"/>
              <a:gd name="T41" fmla="*/ 423334 h 457200"/>
              <a:gd name="T42" fmla="*/ 211366 w 1998133"/>
              <a:gd name="T43" fmla="*/ 440267 h 457200"/>
              <a:gd name="T44" fmla="*/ 202680 w 1998133"/>
              <a:gd name="T45" fmla="*/ 457200 h 457200"/>
              <a:gd name="T46" fmla="*/ 166004 w 1998133"/>
              <a:gd name="T47" fmla="*/ 448734 h 457200"/>
              <a:gd name="T48" fmla="*/ 161179 w 1998133"/>
              <a:gd name="T49" fmla="*/ 440267 h 457200"/>
              <a:gd name="T50" fmla="*/ 154422 w 1998133"/>
              <a:gd name="T51" fmla="*/ 431800 h 457200"/>
              <a:gd name="T52" fmla="*/ 150562 w 1998133"/>
              <a:gd name="T53" fmla="*/ 423334 h 457200"/>
              <a:gd name="T54" fmla="*/ 145737 w 1998133"/>
              <a:gd name="T55" fmla="*/ 414867 h 457200"/>
              <a:gd name="T56" fmla="*/ 138016 w 1998133"/>
              <a:gd name="T57" fmla="*/ 397934 h 457200"/>
              <a:gd name="T58" fmla="*/ 129329 w 1998133"/>
              <a:gd name="T59" fmla="*/ 364067 h 457200"/>
              <a:gd name="T60" fmla="*/ 124504 w 1998133"/>
              <a:gd name="T61" fmla="*/ 355600 h 457200"/>
              <a:gd name="T62" fmla="*/ 116783 w 1998133"/>
              <a:gd name="T63" fmla="*/ 338667 h 457200"/>
              <a:gd name="T64" fmla="*/ 85898 w 1998133"/>
              <a:gd name="T65" fmla="*/ 347134 h 457200"/>
              <a:gd name="T66" fmla="*/ 75281 w 1998133"/>
              <a:gd name="T67" fmla="*/ 355600 h 457200"/>
              <a:gd name="T68" fmla="*/ 71421 w 1998133"/>
              <a:gd name="T69" fmla="*/ 372534 h 457200"/>
              <a:gd name="T70" fmla="*/ 42466 w 1998133"/>
              <a:gd name="T71" fmla="*/ 364067 h 457200"/>
              <a:gd name="T72" fmla="*/ 33780 w 1998133"/>
              <a:gd name="T73" fmla="*/ 338667 h 457200"/>
              <a:gd name="T74" fmla="*/ 30885 w 1998133"/>
              <a:gd name="T75" fmla="*/ 330200 h 457200"/>
              <a:gd name="T76" fmla="*/ 27989 w 1998133"/>
              <a:gd name="T77" fmla="*/ 313267 h 457200"/>
              <a:gd name="T78" fmla="*/ 24128 w 1998133"/>
              <a:gd name="T79" fmla="*/ 287867 h 457200"/>
              <a:gd name="T80" fmla="*/ 20268 w 1998133"/>
              <a:gd name="T81" fmla="*/ 279400 h 457200"/>
              <a:gd name="T82" fmla="*/ 17372 w 1998133"/>
              <a:gd name="T83" fmla="*/ 270934 h 457200"/>
              <a:gd name="T84" fmla="*/ 14477 w 1998133"/>
              <a:gd name="T85" fmla="*/ 245534 h 457200"/>
              <a:gd name="T86" fmla="*/ 9651 w 1998133"/>
              <a:gd name="T87" fmla="*/ 220134 h 457200"/>
              <a:gd name="T88" fmla="*/ 9651 w 1998133"/>
              <a:gd name="T89" fmla="*/ 127000 h 457200"/>
              <a:gd name="T90" fmla="*/ 11581 w 1998133"/>
              <a:gd name="T91" fmla="*/ 110067 h 457200"/>
              <a:gd name="T92" fmla="*/ 13512 w 1998133"/>
              <a:gd name="T93" fmla="*/ 42334 h 457200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998133" h="457200">
                <a:moveTo>
                  <a:pt x="0" y="16934"/>
                </a:moveTo>
                <a:lnTo>
                  <a:pt x="211666" y="8467"/>
                </a:lnTo>
                <a:cubicBezTo>
                  <a:pt x="239983" y="6849"/>
                  <a:pt x="267970" y="0"/>
                  <a:pt x="296333" y="0"/>
                </a:cubicBezTo>
                <a:cubicBezTo>
                  <a:pt x="412078" y="0"/>
                  <a:pt x="527755" y="5645"/>
                  <a:pt x="643466" y="8467"/>
                </a:cubicBezTo>
                <a:cubicBezTo>
                  <a:pt x="798735" y="27875"/>
                  <a:pt x="733883" y="18964"/>
                  <a:pt x="838200" y="33867"/>
                </a:cubicBezTo>
                <a:cubicBezTo>
                  <a:pt x="892283" y="51895"/>
                  <a:pt x="830951" y="32918"/>
                  <a:pt x="914400" y="50800"/>
                </a:cubicBezTo>
                <a:cubicBezTo>
                  <a:pt x="937156" y="55676"/>
                  <a:pt x="959555" y="62090"/>
                  <a:pt x="982133" y="67734"/>
                </a:cubicBezTo>
                <a:lnTo>
                  <a:pt x="1083733" y="93134"/>
                </a:lnTo>
                <a:cubicBezTo>
                  <a:pt x="1095022" y="95956"/>
                  <a:pt x="1106190" y="99318"/>
                  <a:pt x="1117600" y="101600"/>
                </a:cubicBezTo>
                <a:cubicBezTo>
                  <a:pt x="1131711" y="104422"/>
                  <a:pt x="1145885" y="106945"/>
                  <a:pt x="1159933" y="110067"/>
                </a:cubicBezTo>
                <a:cubicBezTo>
                  <a:pt x="1171292" y="112591"/>
                  <a:pt x="1182390" y="116252"/>
                  <a:pt x="1193800" y="118534"/>
                </a:cubicBezTo>
                <a:cubicBezTo>
                  <a:pt x="1210634" y="121901"/>
                  <a:pt x="1227667" y="124178"/>
                  <a:pt x="1244600" y="127000"/>
                </a:cubicBezTo>
                <a:cubicBezTo>
                  <a:pt x="1499254" y="119043"/>
                  <a:pt x="1602077" y="110857"/>
                  <a:pt x="1871133" y="127000"/>
                </a:cubicBezTo>
                <a:cubicBezTo>
                  <a:pt x="1894364" y="128394"/>
                  <a:pt x="1916288" y="138290"/>
                  <a:pt x="1938866" y="143934"/>
                </a:cubicBezTo>
                <a:lnTo>
                  <a:pt x="1972733" y="152400"/>
                </a:lnTo>
                <a:cubicBezTo>
                  <a:pt x="1986145" y="165813"/>
                  <a:pt x="1998133" y="172753"/>
                  <a:pt x="1998133" y="194734"/>
                </a:cubicBezTo>
                <a:cubicBezTo>
                  <a:pt x="1998133" y="239977"/>
                  <a:pt x="1994402" y="285205"/>
                  <a:pt x="1989666" y="330200"/>
                </a:cubicBezTo>
                <a:cubicBezTo>
                  <a:pt x="1988221" y="343927"/>
                  <a:pt x="1974476" y="372491"/>
                  <a:pt x="1964266" y="381000"/>
                </a:cubicBezTo>
                <a:cubicBezTo>
                  <a:pt x="1954570" y="389080"/>
                  <a:pt x="1940901" y="390933"/>
                  <a:pt x="1930400" y="397934"/>
                </a:cubicBezTo>
                <a:cubicBezTo>
                  <a:pt x="1923758" y="402362"/>
                  <a:pt x="1920311" y="410760"/>
                  <a:pt x="1913466" y="414867"/>
                </a:cubicBezTo>
                <a:cubicBezTo>
                  <a:pt x="1905813" y="419459"/>
                  <a:pt x="1896269" y="419818"/>
                  <a:pt x="1888066" y="423334"/>
                </a:cubicBezTo>
                <a:cubicBezTo>
                  <a:pt x="1876465" y="428306"/>
                  <a:pt x="1866018" y="435835"/>
                  <a:pt x="1854200" y="440267"/>
                </a:cubicBezTo>
                <a:cubicBezTo>
                  <a:pt x="1840530" y="445393"/>
                  <a:pt x="1789501" y="454900"/>
                  <a:pt x="1778000" y="457200"/>
                </a:cubicBezTo>
                <a:cubicBezTo>
                  <a:pt x="1670755" y="454378"/>
                  <a:pt x="1563432" y="453718"/>
                  <a:pt x="1456266" y="448734"/>
                </a:cubicBezTo>
                <a:cubicBezTo>
                  <a:pt x="1441891" y="448065"/>
                  <a:pt x="1428128" y="442633"/>
                  <a:pt x="1413933" y="440267"/>
                </a:cubicBezTo>
                <a:cubicBezTo>
                  <a:pt x="1394248" y="436986"/>
                  <a:pt x="1374300" y="435370"/>
                  <a:pt x="1354666" y="431800"/>
                </a:cubicBezTo>
                <a:cubicBezTo>
                  <a:pt x="1343218" y="429719"/>
                  <a:pt x="1332159" y="425858"/>
                  <a:pt x="1320800" y="423334"/>
                </a:cubicBezTo>
                <a:cubicBezTo>
                  <a:pt x="1306752" y="420212"/>
                  <a:pt x="1292488" y="418103"/>
                  <a:pt x="1278466" y="414867"/>
                </a:cubicBezTo>
                <a:cubicBezTo>
                  <a:pt x="1255789" y="409634"/>
                  <a:pt x="1210733" y="397934"/>
                  <a:pt x="1210733" y="397934"/>
                </a:cubicBezTo>
                <a:cubicBezTo>
                  <a:pt x="1185714" y="385424"/>
                  <a:pt x="1161563" y="372176"/>
                  <a:pt x="1134533" y="364067"/>
                </a:cubicBezTo>
                <a:cubicBezTo>
                  <a:pt x="1120749" y="359932"/>
                  <a:pt x="1106222" y="358836"/>
                  <a:pt x="1092200" y="355600"/>
                </a:cubicBezTo>
                <a:cubicBezTo>
                  <a:pt x="1069523" y="350367"/>
                  <a:pt x="1024466" y="338667"/>
                  <a:pt x="1024466" y="338667"/>
                </a:cubicBezTo>
                <a:lnTo>
                  <a:pt x="753533" y="347134"/>
                </a:lnTo>
                <a:cubicBezTo>
                  <a:pt x="722394" y="348582"/>
                  <a:pt x="690967" y="349487"/>
                  <a:pt x="660400" y="355600"/>
                </a:cubicBezTo>
                <a:cubicBezTo>
                  <a:pt x="648024" y="358075"/>
                  <a:pt x="637822" y="366889"/>
                  <a:pt x="626533" y="372534"/>
                </a:cubicBezTo>
                <a:cubicBezTo>
                  <a:pt x="541866" y="369712"/>
                  <a:pt x="457109" y="368900"/>
                  <a:pt x="372533" y="364067"/>
                </a:cubicBezTo>
                <a:cubicBezTo>
                  <a:pt x="328621" y="361558"/>
                  <a:pt x="333602" y="354639"/>
                  <a:pt x="296333" y="338667"/>
                </a:cubicBezTo>
                <a:cubicBezTo>
                  <a:pt x="288130" y="335151"/>
                  <a:pt x="278915" y="334191"/>
                  <a:pt x="270933" y="330200"/>
                </a:cubicBezTo>
                <a:cubicBezTo>
                  <a:pt x="261832" y="325649"/>
                  <a:pt x="253813" y="319181"/>
                  <a:pt x="245533" y="313267"/>
                </a:cubicBezTo>
                <a:cubicBezTo>
                  <a:pt x="234050" y="305065"/>
                  <a:pt x="224287" y="294178"/>
                  <a:pt x="211666" y="287867"/>
                </a:cubicBezTo>
                <a:cubicBezTo>
                  <a:pt x="201258" y="282663"/>
                  <a:pt x="188988" y="282597"/>
                  <a:pt x="177800" y="279400"/>
                </a:cubicBezTo>
                <a:cubicBezTo>
                  <a:pt x="169219" y="276948"/>
                  <a:pt x="160867" y="273756"/>
                  <a:pt x="152400" y="270934"/>
                </a:cubicBezTo>
                <a:cubicBezTo>
                  <a:pt x="143933" y="262467"/>
                  <a:pt x="136963" y="252176"/>
                  <a:pt x="127000" y="245534"/>
                </a:cubicBezTo>
                <a:cubicBezTo>
                  <a:pt x="61048" y="201566"/>
                  <a:pt x="137408" y="272873"/>
                  <a:pt x="84666" y="220134"/>
                </a:cubicBezTo>
                <a:cubicBezTo>
                  <a:pt x="71772" y="181449"/>
                  <a:pt x="68039" y="182425"/>
                  <a:pt x="84666" y="127000"/>
                </a:cubicBezTo>
                <a:cubicBezTo>
                  <a:pt x="86960" y="119354"/>
                  <a:pt x="95955" y="115711"/>
                  <a:pt x="101600" y="110067"/>
                </a:cubicBezTo>
                <a:cubicBezTo>
                  <a:pt x="120318" y="53912"/>
                  <a:pt x="118533" y="77116"/>
                  <a:pt x="118533" y="42334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8" name="AutoShape 19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FC8EE654-1350-4A22-AA8B-48DC80DB8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6400" y="6011217"/>
            <a:ext cx="304800" cy="152400"/>
          </a:xfrm>
          <a:prstGeom prst="actionButtonBackPrevious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2" name="Graphic 2">
            <a:extLst>
              <a:ext uri="{FF2B5EF4-FFF2-40B4-BE49-F238E27FC236}">
                <a16:creationId xmlns:a16="http://schemas.microsoft.com/office/drawing/2014/main" id="{33E806A7-61B5-4CE6-B8A7-DDF13E6D6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900" y="1691700"/>
            <a:ext cx="9455506" cy="414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00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D83A8-74B4-4D97-B611-2D8664DD8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Equivalence Rules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64343B-7BFD-43B2-BCA0-424092173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2088" indent="-192088" eaLnBrk="1" hangingPunct="1"/>
            <a:r>
              <a:rPr lang="en-US" altLang="zh-CN" dirty="0">
                <a:solidFill>
                  <a:srgbClr val="FF0000"/>
                </a:solidFill>
              </a:rPr>
              <a:t>Rule 8.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Projection operation distributes over theta-join(</a:t>
            </a:r>
            <a:r>
              <a:rPr lang="zh-CN" altLang="en-US" dirty="0"/>
              <a:t>投影操作对于连接操作的分配率,投影下移</a:t>
            </a:r>
            <a:r>
              <a:rPr lang="en-US" altLang="zh-CN" dirty="0"/>
              <a:t>)</a:t>
            </a:r>
            <a:endParaRPr lang="en-US" altLang="zh-CN" dirty="0">
              <a:sym typeface="Symbol" pitchFamily="18" charset="2"/>
            </a:endParaRPr>
          </a:p>
          <a:p>
            <a:pPr marL="568325" lvl="1" indent="-184150" eaLnBrk="1" hangingPunct="1"/>
            <a:r>
              <a:rPr lang="en-US" altLang="zh-CN" dirty="0"/>
              <a:t>a. L</a:t>
            </a:r>
            <a:r>
              <a:rPr lang="en-US" altLang="zh-CN" baseline="-25000" dirty="0"/>
              <a:t>1</a:t>
            </a:r>
            <a:r>
              <a:rPr lang="en-US" altLang="zh-CN" dirty="0"/>
              <a:t> and L</a:t>
            </a:r>
            <a:r>
              <a:rPr lang="en-US" altLang="zh-CN" baseline="-25000" dirty="0"/>
              <a:t>2</a:t>
            </a:r>
            <a:r>
              <a:rPr lang="en-US" altLang="zh-CN" dirty="0"/>
              <a:t> are the attributes of E</a:t>
            </a:r>
            <a:r>
              <a:rPr lang="en-US" altLang="zh-CN" baseline="-25000" dirty="0"/>
              <a:t>1</a:t>
            </a:r>
            <a:r>
              <a:rPr lang="en-US" altLang="zh-CN" dirty="0"/>
              <a:t> and E</a:t>
            </a:r>
            <a:r>
              <a:rPr lang="en-US" altLang="zh-CN" baseline="-25000" dirty="0"/>
              <a:t>2</a:t>
            </a:r>
            <a:r>
              <a:rPr lang="en-US" altLang="zh-CN" dirty="0"/>
              <a:t> respectively. if </a:t>
            </a:r>
            <a:r>
              <a:rPr lang="en-US" altLang="zh-CN" i="1" dirty="0">
                <a:sym typeface="Greek Symbols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Greek Symbols" pitchFamily="18" charset="2"/>
              </a:rPr>
              <a:t>join condition 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</a:t>
            </a:r>
            <a:r>
              <a:rPr lang="en-US" altLang="zh-CN" dirty="0">
                <a:solidFill>
                  <a:srgbClr val="FF0000"/>
                </a:solidFill>
                <a:sym typeface="Greek Symbols" pitchFamily="18" charset="2"/>
              </a:rPr>
              <a:t> involves only attributes in L</a:t>
            </a:r>
            <a:r>
              <a:rPr lang="en-US" altLang="zh-CN" baseline="-25000" dirty="0">
                <a:solidFill>
                  <a:srgbClr val="FF0000"/>
                </a:solidFill>
                <a:sym typeface="Greek Symbols" pitchFamily="18" charset="2"/>
              </a:rPr>
              <a:t>1</a:t>
            </a:r>
            <a:r>
              <a:rPr lang="en-US" altLang="zh-CN" dirty="0">
                <a:solidFill>
                  <a:srgbClr val="FF0000"/>
                </a:solidFill>
                <a:sym typeface="Greek Symbols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 L</a:t>
            </a:r>
            <a:r>
              <a:rPr lang="en-US" altLang="zh-CN" baseline="-25000" dirty="0">
                <a:solidFill>
                  <a:srgbClr val="FF0000"/>
                </a:solidFill>
                <a:sym typeface="Symbol" pitchFamily="18" charset="2"/>
              </a:rPr>
              <a:t>2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,</a:t>
            </a:r>
            <a:r>
              <a:rPr lang="en-US" altLang="zh-CN" dirty="0">
                <a:sym typeface="Symbol" pitchFamily="18" charset="2"/>
              </a:rPr>
              <a:t> then</a:t>
            </a:r>
          </a:p>
          <a:p>
            <a:pPr marL="568325" lvl="1" indent="-184150" eaLnBrk="1" hangingPunct="1">
              <a:buFont typeface="Wingdings" pitchFamily="2" charset="2"/>
              <a:buNone/>
            </a:pPr>
            <a:r>
              <a:rPr lang="zh-CN" altLang="en-US" dirty="0">
                <a:sym typeface="Symbol" pitchFamily="18" charset="2"/>
              </a:rPr>
              <a:t>    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87CCB8-E2E5-4364-A622-6A7CBA497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607CA-A182-4079-BC52-6BC6C2A3CAA1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D55C67-C5FA-44F2-9A9E-1ED61C6C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F9A16C1A-BC61-46AE-BC54-D600724BCCFC}"/>
              </a:ext>
            </a:extLst>
          </p:cNvPr>
          <p:cNvGrpSpPr>
            <a:grpSpLocks/>
          </p:cNvGrpSpPr>
          <p:nvPr/>
        </p:nvGrpSpPr>
        <p:grpSpPr bwMode="auto">
          <a:xfrm>
            <a:off x="1674000" y="2993571"/>
            <a:ext cx="6629400" cy="533400"/>
            <a:chOff x="1492" y="1644"/>
            <a:chExt cx="2971" cy="273"/>
          </a:xfrm>
        </p:grpSpPr>
        <p:graphicFrame>
          <p:nvGraphicFramePr>
            <p:cNvPr id="7" name="Object 4">
              <a:extLst>
                <a:ext uri="{FF2B5EF4-FFF2-40B4-BE49-F238E27FC236}">
                  <a16:creationId xmlns:a16="http://schemas.microsoft.com/office/drawing/2014/main" id="{C8940399-BF98-43A8-A412-B1D47020BBA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92" y="1644"/>
            <a:ext cx="2971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2" name="Equation" r:id="rId3" imgW="2628900" imgH="241300" progId="Equation.3">
                    <p:embed/>
                  </p:oleObj>
                </mc:Choice>
                <mc:Fallback>
                  <p:oleObj name="Equation" r:id="rId3" imgW="2628900" imgH="241300" progId="Equation.3">
                    <p:embed/>
                    <p:pic>
                      <p:nvPicPr>
                        <p:cNvPr id="30725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2" y="1644"/>
                          <a:ext cx="2971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AutoShape 5">
              <a:extLst>
                <a:ext uri="{FF2B5EF4-FFF2-40B4-BE49-F238E27FC236}">
                  <a16:creationId xmlns:a16="http://schemas.microsoft.com/office/drawing/2014/main" id="{3E5E2185-19AB-475F-BE48-3687251B16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214" y="1723"/>
              <a:ext cx="119" cy="109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FDC67012-5187-43DF-9BCF-8D525740A7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527" y="1725"/>
              <a:ext cx="119" cy="109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3605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693851-693F-419C-80BA-08C4CAF7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07AB27-7A12-451E-B98B-B908FBCF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1DD1-9FA5-4CF6-B3AC-F8C1BA06B9E9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B3E8C58-D48C-4848-819D-D9879E0A1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466" y="2246928"/>
            <a:ext cx="492102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 </a:t>
            </a:r>
            <a:r>
              <a:rPr lang="en-US" altLang="zh-CN" sz="2800" baseline="-25000" dirty="0">
                <a:latin typeface="+mn-lt"/>
                <a:ea typeface="微软雅黑 Light" panose="020B0502040204020203" pitchFamily="34" charset="-122"/>
              </a:rPr>
              <a:t>{</a:t>
            </a:r>
            <a:r>
              <a:rPr lang="en-US" altLang="zh-CN" sz="2800" baseline="-25000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dept-name</a:t>
            </a:r>
            <a:r>
              <a:rPr lang="en-US" altLang="zh-CN" sz="2800" baseline="-25000" dirty="0">
                <a:latin typeface="+mn-lt"/>
                <a:ea typeface="微软雅黑 Light" panose="020B0502040204020203" pitchFamily="34" charset="-122"/>
              </a:rPr>
              <a:t>, ID} </a:t>
            </a:r>
            <a:r>
              <a:rPr lang="en-US" altLang="zh-CN" sz="2800" baseline="-25000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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 </a:t>
            </a:r>
            <a:r>
              <a:rPr lang="en-US" altLang="zh-CN" sz="2800" baseline="-25000" dirty="0">
                <a:latin typeface="+mn-lt"/>
                <a:ea typeface="微软雅黑 Light" panose="020B0502040204020203" pitchFamily="34" charset="-122"/>
              </a:rPr>
              <a:t>{</a:t>
            </a:r>
            <a:r>
              <a:rPr lang="en-US" altLang="zh-CN" sz="2800" baseline="-25000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dept-name</a:t>
            </a:r>
            <a:r>
              <a:rPr lang="en-US" altLang="zh-CN" sz="2800" baseline="-25000" dirty="0">
                <a:latin typeface="+mn-lt"/>
                <a:ea typeface="微软雅黑 Light" panose="020B0502040204020203" pitchFamily="34" charset="-122"/>
              </a:rPr>
              <a:t>, budget}</a:t>
            </a:r>
            <a:r>
              <a:rPr lang="en-US" altLang="zh-CN" sz="2800" dirty="0">
                <a:latin typeface="+mn-lt"/>
                <a:ea typeface="微软雅黑 Light" panose="020B0502040204020203" pitchFamily="34" charset="-122"/>
              </a:rPr>
              <a:t> </a:t>
            </a:r>
          </a:p>
          <a:p>
            <a:pPr eaLnBrk="1" hangingPunct="1"/>
            <a:endParaRPr lang="zh-CN" altLang="en-US" sz="2800" dirty="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1EF46541-3F80-498A-A611-8AB93C01BDC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3266" y="278032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F74F06D5-D940-42E1-84EE-765FE1DDB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7741" y="3064491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D80C1B0C-955A-4E07-9938-B7168A2563E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500559" y="3093860"/>
            <a:ext cx="188913" cy="3048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AFFCBDFC-8676-410E-AB98-35FEE220F8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14016" y="3456603"/>
            <a:ext cx="22860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F05FB75E-CE5A-47CE-A5EF-E8D395146AE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3616" y="3380403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6F164E98-D223-45F2-B957-5B6D48B0A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016" y="4066203"/>
            <a:ext cx="14200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 i="1">
                <a:latin typeface="+mn-lt"/>
                <a:ea typeface="微软雅黑 Light" panose="020B0502040204020203" pitchFamily="34" charset="-122"/>
              </a:rPr>
              <a:t>instructor</a:t>
            </a:r>
            <a:endParaRPr lang="en-US" altLang="zh-CN" i="1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6795128E-0D3A-4F2B-87D1-85F9CEEED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216" y="4066203"/>
            <a:ext cx="17703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i="1">
                <a:latin typeface="+mn-lt"/>
                <a:ea typeface="微软雅黑 Light" panose="020B0502040204020203" pitchFamily="34" charset="-122"/>
              </a:rPr>
              <a:t> </a:t>
            </a:r>
            <a:r>
              <a:rPr lang="en-US" altLang="zh-CN" b="1" i="1">
                <a:latin typeface="+mn-lt"/>
                <a:ea typeface="微软雅黑 Light" panose="020B0502040204020203" pitchFamily="34" charset="-122"/>
              </a:rPr>
              <a:t>department</a:t>
            </a:r>
            <a:endParaRPr lang="en-US" altLang="zh-CN" i="1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2F86F808-A3D9-4BFC-9AB0-CEC0E986219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955209" y="3789185"/>
            <a:ext cx="188913" cy="3048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064F0843-392A-4FA1-A7AA-084A66EDBB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16066" y="3999528"/>
            <a:ext cx="1905000" cy="762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F22CB145-BC12-4F8E-920F-A6F5621D720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5866" y="4075728"/>
            <a:ext cx="5334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EC11A38F-8244-4910-A984-5C7CF8E5D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0266" y="4685328"/>
            <a:ext cx="229171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</a:t>
            </a:r>
            <a:r>
              <a:rPr lang="en-US" altLang="zh-CN" baseline="-25000" dirty="0">
                <a:latin typeface="+mn-lt"/>
                <a:ea typeface="微软雅黑 Light" panose="020B0502040204020203" pitchFamily="34" charset="-122"/>
              </a:rPr>
              <a:t>{</a:t>
            </a:r>
            <a:r>
              <a:rPr lang="en-US" altLang="zh-CN" baseline="-25000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dept-name</a:t>
            </a:r>
            <a:r>
              <a:rPr lang="en-US" altLang="zh-CN" baseline="-25000" dirty="0">
                <a:latin typeface="+mn-lt"/>
                <a:ea typeface="微软雅黑 Light" panose="020B0502040204020203" pitchFamily="34" charset="-122"/>
              </a:rPr>
              <a:t>, ID}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 </a:t>
            </a:r>
          </a:p>
          <a:p>
            <a:pPr eaLnBrk="1" hangingPunct="1"/>
            <a:endParaRPr lang="zh-CN" altLang="en-US" dirty="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B88563EF-A368-457C-8B0B-40BA9514D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0604" y="4628178"/>
            <a:ext cx="27008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 </a:t>
            </a:r>
            <a:r>
              <a:rPr lang="en-US" altLang="zh-CN" baseline="-25000" dirty="0">
                <a:latin typeface="+mn-lt"/>
                <a:ea typeface="微软雅黑 Light" panose="020B0502040204020203" pitchFamily="34" charset="-122"/>
              </a:rPr>
              <a:t>{</a:t>
            </a:r>
            <a:r>
              <a:rPr lang="en-US" altLang="zh-CN" baseline="-25000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dept-name</a:t>
            </a:r>
            <a:r>
              <a:rPr lang="en-US" altLang="zh-CN" baseline="-25000" dirty="0">
                <a:latin typeface="+mn-lt"/>
                <a:ea typeface="微软雅黑 Light" panose="020B0502040204020203" pitchFamily="34" charset="-122"/>
              </a:rPr>
              <a:t>, budget}</a:t>
            </a:r>
            <a:endParaRPr lang="zh-CN" altLang="en-US" dirty="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2C076F44-2B7F-4DAB-B390-D265CB0492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16066" y="5142528"/>
            <a:ext cx="1588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0AD29A57-F153-4279-898E-8F06B46C99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9266" y="5142528"/>
            <a:ext cx="1588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ED2DFFC1-EA92-407C-AB0C-7FEB884AA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2666" y="5752128"/>
            <a:ext cx="14200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 i="1">
                <a:latin typeface="+mn-lt"/>
                <a:ea typeface="微软雅黑 Light" panose="020B0502040204020203" pitchFamily="34" charset="-122"/>
              </a:rPr>
              <a:t>instructor</a:t>
            </a:r>
            <a:endParaRPr lang="en-US" altLang="zh-CN" i="1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21" name="Text Box 18">
            <a:extLst>
              <a:ext uri="{FF2B5EF4-FFF2-40B4-BE49-F238E27FC236}">
                <a16:creationId xmlns:a16="http://schemas.microsoft.com/office/drawing/2014/main" id="{ACF13332-B671-4846-8093-EC6F89150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8266" y="5752128"/>
            <a:ext cx="17703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i="1">
                <a:latin typeface="+mn-lt"/>
                <a:ea typeface="微软雅黑 Light" panose="020B0502040204020203" pitchFamily="34" charset="-122"/>
              </a:rPr>
              <a:t> </a:t>
            </a:r>
            <a:r>
              <a:rPr lang="en-US" altLang="zh-CN" b="1" i="1">
                <a:latin typeface="+mn-lt"/>
                <a:ea typeface="微软雅黑 Light" panose="020B0502040204020203" pitchFamily="34" charset="-122"/>
              </a:rPr>
              <a:t>department</a:t>
            </a:r>
            <a:endParaRPr lang="en-US" altLang="zh-CN" i="1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22" name="Text Box 19">
            <a:extLst>
              <a:ext uri="{FF2B5EF4-FFF2-40B4-BE49-F238E27FC236}">
                <a16:creationId xmlns:a16="http://schemas.microsoft.com/office/drawing/2014/main" id="{6BA77317-D62B-420F-8D23-D28BB98AD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2016" y="6218853"/>
            <a:ext cx="424603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Fig.16.0.3 An example of Rule 8a</a:t>
            </a:r>
            <a:endParaRPr lang="zh-CN" altLang="en-US" dirty="0">
              <a:latin typeface="+mn-lt"/>
              <a:ea typeface="微软雅黑 Light" panose="020B0502040204020203" pitchFamily="34" charset="-122"/>
              <a:sym typeface="Greek Symbols" pitchFamily="18" charset="2"/>
            </a:endParaRPr>
          </a:p>
        </p:txBody>
      </p:sp>
      <p:sp>
        <p:nvSpPr>
          <p:cNvPr id="23" name="AutoShape 21">
            <a:extLst>
              <a:ext uri="{FF2B5EF4-FFF2-40B4-BE49-F238E27FC236}">
                <a16:creationId xmlns:a16="http://schemas.microsoft.com/office/drawing/2014/main" id="{F39F6268-5031-404B-BBBF-2F3861767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9841" y="4721841"/>
            <a:ext cx="990600" cy="381000"/>
          </a:xfrm>
          <a:prstGeom prst="rightArrow">
            <a:avLst>
              <a:gd name="adj1" fmla="val 50000"/>
              <a:gd name="adj2" fmla="val 65000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4" name="Text Box 22">
            <a:extLst>
              <a:ext uri="{FF2B5EF4-FFF2-40B4-BE49-F238E27FC236}">
                <a16:creationId xmlns:a16="http://schemas.microsoft.com/office/drawing/2014/main" id="{2B9A5AEB-763D-4BDA-A891-482FC1263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6266" y="270412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25" name="AutoShape 23">
            <a:extLst>
              <a:ext uri="{FF2B5EF4-FFF2-40B4-BE49-F238E27FC236}">
                <a16:creationId xmlns:a16="http://schemas.microsoft.com/office/drawing/2014/main" id="{42D45CDF-869D-461C-B6FA-3620815C6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941" y="1675428"/>
            <a:ext cx="533400" cy="381000"/>
          </a:xfrm>
          <a:prstGeom prst="wedgeRoundRectCallout">
            <a:avLst>
              <a:gd name="adj1" fmla="val -116370"/>
              <a:gd name="adj2" fmla="val 14000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2000" dirty="0">
                <a:solidFill>
                  <a:srgbClr val="2D0EE4"/>
                </a:solidFill>
                <a:ea typeface="微软雅黑 Light" panose="020B0502040204020203" pitchFamily="34" charset="-122"/>
              </a:rPr>
              <a:t>L1</a:t>
            </a:r>
          </a:p>
        </p:txBody>
      </p:sp>
      <p:sp>
        <p:nvSpPr>
          <p:cNvPr id="26" name="AutoShape 24">
            <a:extLst>
              <a:ext uri="{FF2B5EF4-FFF2-40B4-BE49-F238E27FC236}">
                <a16:creationId xmlns:a16="http://schemas.microsoft.com/office/drawing/2014/main" id="{0F4082D0-ACE8-4325-B88C-8E7A43945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541" y="1675428"/>
            <a:ext cx="533400" cy="381000"/>
          </a:xfrm>
          <a:prstGeom prst="wedgeRoundRectCallout">
            <a:avLst>
              <a:gd name="adj1" fmla="val -152681"/>
              <a:gd name="adj2" fmla="val 158333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2000" dirty="0">
                <a:solidFill>
                  <a:srgbClr val="2D0EE4"/>
                </a:solidFill>
                <a:ea typeface="微软雅黑 Light" panose="020B0502040204020203" pitchFamily="34" charset="-122"/>
              </a:rPr>
              <a:t>L2</a:t>
            </a:r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76924638-8C08-425E-9C10-5605B3381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566" y="235566"/>
            <a:ext cx="448994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E1</a:t>
            </a:r>
            <a:r>
              <a:rPr lang="en-US" altLang="zh-CN" sz="2000" dirty="0">
                <a:solidFill>
                  <a:schemeClr val="folHlink"/>
                </a:solidFill>
                <a:latin typeface="+mn-lt"/>
                <a:ea typeface="微软雅黑 Light" panose="020B0502040204020203" pitchFamily="34" charset="-122"/>
              </a:rPr>
              <a:t>: </a:t>
            </a:r>
          </a:p>
          <a:p>
            <a:pPr eaLnBrk="1" hangingPunct="1"/>
            <a:r>
              <a:rPr lang="en-US" altLang="zh-CN" sz="2000" dirty="0">
                <a:latin typeface="+mn-lt"/>
                <a:ea typeface="微软雅黑 Light" panose="020B0502040204020203" pitchFamily="34" charset="-122"/>
              </a:rPr>
              <a:t>instructor (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ID</a:t>
            </a:r>
            <a:r>
              <a:rPr lang="en-US" altLang="zh-CN" sz="2000" dirty="0">
                <a:latin typeface="+mn-lt"/>
                <a:ea typeface="微软雅黑 Light" panose="020B0502040204020203" pitchFamily="34" charset="-122"/>
              </a:rPr>
              <a:t>, name, 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dept-name</a:t>
            </a:r>
            <a:r>
              <a:rPr lang="en-US" altLang="zh-CN" sz="2000" dirty="0">
                <a:latin typeface="+mn-lt"/>
                <a:ea typeface="微软雅黑 Light" panose="020B0502040204020203" pitchFamily="34" charset="-122"/>
              </a:rPr>
              <a:t>, salary)</a:t>
            </a:r>
            <a:r>
              <a:rPr lang="en-US" altLang="zh-CN" sz="2000" dirty="0">
                <a:solidFill>
                  <a:schemeClr val="folHlink"/>
                </a:solidFill>
                <a:latin typeface="+mn-lt"/>
                <a:ea typeface="微软雅黑 Light" panose="020B0502040204020203" pitchFamily="34" charset="-122"/>
              </a:rPr>
              <a:t> </a:t>
            </a:r>
          </a:p>
        </p:txBody>
      </p:sp>
      <p:sp>
        <p:nvSpPr>
          <p:cNvPr id="28" name="Text Box 28">
            <a:extLst>
              <a:ext uri="{FF2B5EF4-FFF2-40B4-BE49-F238E27FC236}">
                <a16:creationId xmlns:a16="http://schemas.microsoft.com/office/drawing/2014/main" id="{D7078D6B-C491-442E-B8E0-536AA09E8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566" y="795953"/>
            <a:ext cx="64897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E2</a:t>
            </a:r>
            <a:r>
              <a:rPr lang="en-US" altLang="zh-CN" sz="2000" dirty="0">
                <a:solidFill>
                  <a:schemeClr val="folHlink"/>
                </a:solidFill>
                <a:latin typeface="+mn-lt"/>
                <a:ea typeface="微软雅黑 Light" panose="020B0502040204020203" pitchFamily="34" charset="-122"/>
              </a:rPr>
              <a:t>:</a:t>
            </a:r>
          </a:p>
          <a:p>
            <a:pPr eaLnBrk="1" hangingPunct="1"/>
            <a:r>
              <a:rPr lang="en-US" altLang="zh-CN" sz="2000" dirty="0">
                <a:latin typeface="+mn-lt"/>
                <a:ea typeface="微软雅黑 Light" panose="020B0502040204020203" pitchFamily="34" charset="-122"/>
              </a:rPr>
              <a:t>department(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dept-name</a:t>
            </a:r>
            <a:r>
              <a:rPr lang="en-US" altLang="zh-CN" sz="2000" dirty="0">
                <a:latin typeface="+mn-lt"/>
                <a:ea typeface="微软雅黑 Light" panose="020B0502040204020203" pitchFamily="34" charset="-122"/>
              </a:rPr>
              <a:t>, building, 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budget</a:t>
            </a:r>
            <a:r>
              <a:rPr lang="en-US" altLang="zh-CN" sz="2000" dirty="0">
                <a:latin typeface="+mn-lt"/>
                <a:ea typeface="微软雅黑 Light" panose="020B0502040204020203" pitchFamily="34" charset="-122"/>
              </a:rPr>
              <a:t>) </a:t>
            </a: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975B3BC2-FF30-4861-B0EE-D59659ADA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5629" y="3161328"/>
            <a:ext cx="3262312" cy="461963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  <a:ea typeface="微软雅黑 Light" panose="020B0502040204020203" pitchFamily="34" charset="-122"/>
              </a:rPr>
              <a:t>只选后续用到的属性！</a:t>
            </a:r>
          </a:p>
        </p:txBody>
      </p:sp>
    </p:spTree>
    <p:extLst>
      <p:ext uri="{BB962C8B-B14F-4D97-AF65-F5344CB8AC3E}">
        <p14:creationId xmlns:p14="http://schemas.microsoft.com/office/powerpoint/2010/main" val="2300775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D83A8-74B4-4D97-B611-2D8664DD8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Equivalence Rules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64343B-7BFD-43B2-BCA0-424092173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>
                <a:sym typeface="Symbol" pitchFamily="18" charset="2"/>
              </a:rPr>
              <a:t>b.  consider a join </a:t>
            </a:r>
            <a:r>
              <a:rPr lang="en-US" altLang="zh-CN" i="1" dirty="0">
                <a:sym typeface="Symbol" pitchFamily="18" charset="2"/>
              </a:rPr>
              <a:t>E</a:t>
            </a:r>
            <a:r>
              <a:rPr lang="en-US" altLang="zh-CN" baseline="-25000" dirty="0">
                <a:sym typeface="Symbol" pitchFamily="18" charset="2"/>
              </a:rPr>
              <a:t>1      </a:t>
            </a:r>
            <a:r>
              <a:rPr lang="en-US" altLang="zh-CN" i="1" dirty="0">
                <a:sym typeface="Greek Symbols" pitchFamily="18" charset="2"/>
              </a:rPr>
              <a:t> E</a:t>
            </a:r>
            <a:r>
              <a:rPr lang="en-US" altLang="zh-CN" baseline="-25000" dirty="0">
                <a:sym typeface="Greek Symbols" pitchFamily="18" charset="2"/>
              </a:rPr>
              <a:t>2</a:t>
            </a:r>
            <a:endParaRPr lang="en-US" altLang="zh-CN" dirty="0">
              <a:sym typeface="Symbol" pitchFamily="18" charset="2"/>
            </a:endParaRPr>
          </a:p>
          <a:p>
            <a:pPr lvl="2" indent="-192088" eaLnBrk="1" hangingPunct="1"/>
            <a:r>
              <a:rPr lang="en-US" altLang="zh-CN" dirty="0">
                <a:sym typeface="Greek Symbols" pitchFamily="18" charset="2"/>
              </a:rPr>
              <a:t>let </a:t>
            </a:r>
            <a:r>
              <a:rPr lang="en-US" altLang="zh-CN" i="1" dirty="0">
                <a:solidFill>
                  <a:srgbClr val="2D0EE4"/>
                </a:solidFill>
                <a:sym typeface="Greek Symbols" pitchFamily="18" charset="2"/>
              </a:rPr>
              <a:t>L</a:t>
            </a:r>
            <a:r>
              <a:rPr lang="en-US" altLang="zh-CN" baseline="-25000" dirty="0">
                <a:solidFill>
                  <a:srgbClr val="2D0EE4"/>
                </a:solidFill>
                <a:sym typeface="Greek Symbols" pitchFamily="18" charset="2"/>
              </a:rPr>
              <a:t>1</a:t>
            </a:r>
            <a:r>
              <a:rPr lang="en-US" altLang="zh-CN" dirty="0">
                <a:sym typeface="Greek Symbols" pitchFamily="18" charset="2"/>
              </a:rPr>
              <a:t> and </a:t>
            </a:r>
            <a:r>
              <a:rPr lang="en-US" altLang="zh-CN" i="1" dirty="0">
                <a:solidFill>
                  <a:srgbClr val="2D0EE4"/>
                </a:solidFill>
                <a:sym typeface="Symbol" pitchFamily="18" charset="2"/>
              </a:rPr>
              <a:t>L</a:t>
            </a:r>
            <a:r>
              <a:rPr lang="en-US" altLang="zh-CN" baseline="-25000" dirty="0">
                <a:solidFill>
                  <a:srgbClr val="2D0EE4"/>
                </a:solidFill>
                <a:sym typeface="Symbol" pitchFamily="18" charset="2"/>
              </a:rPr>
              <a:t>2</a:t>
            </a:r>
            <a:r>
              <a:rPr lang="en-US" altLang="zh-CN" dirty="0">
                <a:sym typeface="Symbol" pitchFamily="18" charset="2"/>
              </a:rPr>
              <a:t> be sets of attributes from </a:t>
            </a:r>
            <a:r>
              <a:rPr lang="en-US" altLang="zh-CN" i="1" dirty="0">
                <a:sym typeface="Symbol" pitchFamily="18" charset="2"/>
              </a:rPr>
              <a:t>E</a:t>
            </a:r>
            <a:r>
              <a:rPr lang="en-US" altLang="zh-CN" baseline="-25000" dirty="0">
                <a:sym typeface="Symbol" pitchFamily="18" charset="2"/>
              </a:rPr>
              <a:t>1</a:t>
            </a:r>
            <a:r>
              <a:rPr lang="en-US" altLang="zh-CN" dirty="0">
                <a:sym typeface="Symbol" pitchFamily="18" charset="2"/>
              </a:rPr>
              <a:t> and </a:t>
            </a:r>
            <a:r>
              <a:rPr lang="en-US" altLang="zh-CN" i="1" dirty="0">
                <a:sym typeface="Greek Symbols" pitchFamily="18" charset="2"/>
              </a:rPr>
              <a:t>E</a:t>
            </a:r>
            <a:r>
              <a:rPr lang="en-US" altLang="zh-CN" baseline="-25000" dirty="0">
                <a:sym typeface="Greek Symbols" pitchFamily="18" charset="2"/>
              </a:rPr>
              <a:t>2</a:t>
            </a:r>
            <a:r>
              <a:rPr lang="en-US" altLang="zh-CN" dirty="0">
                <a:sym typeface="Greek Symbols" pitchFamily="18" charset="2"/>
              </a:rPr>
              <a:t>, respectively</a:t>
            </a:r>
          </a:p>
          <a:p>
            <a:pPr lvl="2" indent="-192088" eaLnBrk="1" hangingPunct="1"/>
            <a:r>
              <a:rPr lang="en-US" altLang="zh-CN" dirty="0">
                <a:sym typeface="Greek Symbols" pitchFamily="18" charset="2"/>
              </a:rPr>
              <a:t>let </a:t>
            </a:r>
            <a:r>
              <a:rPr lang="en-US" altLang="zh-CN" i="1" dirty="0">
                <a:solidFill>
                  <a:srgbClr val="FF0000"/>
                </a:solidFill>
                <a:sym typeface="Symbol" pitchFamily="18" charset="2"/>
              </a:rPr>
              <a:t>L</a:t>
            </a:r>
            <a:r>
              <a:rPr lang="en-US" altLang="zh-CN" baseline="-25000" dirty="0">
                <a:solidFill>
                  <a:srgbClr val="FF0000"/>
                </a:solidFill>
                <a:sym typeface="Symbol" pitchFamily="18" charset="2"/>
              </a:rPr>
              <a:t>3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be attributes of </a:t>
            </a:r>
            <a:r>
              <a:rPr lang="en-US" altLang="zh-CN" i="1" dirty="0">
                <a:sym typeface="Symbol" pitchFamily="18" charset="2"/>
              </a:rPr>
              <a:t>E</a:t>
            </a:r>
            <a:r>
              <a:rPr lang="en-US" altLang="zh-CN" baseline="-25000" dirty="0">
                <a:sym typeface="Symbol" pitchFamily="18" charset="2"/>
              </a:rPr>
              <a:t>1</a:t>
            </a:r>
            <a:r>
              <a:rPr lang="en-US" altLang="zh-CN" dirty="0">
                <a:sym typeface="Symbol" pitchFamily="18" charset="2"/>
              </a:rPr>
              <a:t> that are involved in join condition </a:t>
            </a:r>
            <a:r>
              <a:rPr lang="en-US" altLang="zh-CN" i="1" dirty="0">
                <a:sym typeface="Greek Symbols" pitchFamily="18" charset="2"/>
              </a:rPr>
              <a:t>, </a:t>
            </a:r>
            <a:r>
              <a:rPr lang="en-US" altLang="zh-CN" dirty="0">
                <a:sym typeface="Greek Symbols" pitchFamily="18" charset="2"/>
              </a:rPr>
              <a:t>but are not in </a:t>
            </a:r>
            <a:r>
              <a:rPr lang="en-US" altLang="zh-CN" i="1" dirty="0">
                <a:sym typeface="Greek Symbols" pitchFamily="18" charset="2"/>
              </a:rPr>
              <a:t>L</a:t>
            </a:r>
            <a:r>
              <a:rPr lang="en-US" altLang="zh-CN" baseline="-25000" dirty="0">
                <a:sym typeface="Greek Symbols" pitchFamily="18" charset="2"/>
              </a:rPr>
              <a:t>1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 </a:t>
            </a:r>
            <a:r>
              <a:rPr lang="en-US" altLang="zh-CN" i="1" dirty="0">
                <a:sym typeface="Symbol" pitchFamily="18" charset="2"/>
              </a:rPr>
              <a:t>L</a:t>
            </a:r>
            <a:r>
              <a:rPr lang="en-US" altLang="zh-CN" baseline="-25000" dirty="0">
                <a:sym typeface="Symbol" pitchFamily="18" charset="2"/>
              </a:rPr>
              <a:t>2</a:t>
            </a:r>
            <a:r>
              <a:rPr lang="en-US" altLang="zh-CN" dirty="0">
                <a:sym typeface="Symbol" pitchFamily="18" charset="2"/>
              </a:rPr>
              <a:t>, and</a:t>
            </a:r>
          </a:p>
          <a:p>
            <a:pPr lvl="2" indent="-192088" eaLnBrk="1" hangingPunct="1"/>
            <a:r>
              <a:rPr lang="en-US" altLang="zh-CN" dirty="0">
                <a:sym typeface="Symbol" pitchFamily="18" charset="2"/>
              </a:rPr>
              <a:t>let </a:t>
            </a:r>
            <a:r>
              <a:rPr lang="en-US" altLang="zh-CN" i="1" dirty="0">
                <a:solidFill>
                  <a:srgbClr val="FF0000"/>
                </a:solidFill>
                <a:sym typeface="Greek Symbols" pitchFamily="18" charset="2"/>
              </a:rPr>
              <a:t>L</a:t>
            </a:r>
            <a:r>
              <a:rPr lang="en-US" altLang="zh-CN" baseline="-25000" dirty="0">
                <a:solidFill>
                  <a:srgbClr val="FF0000"/>
                </a:solidFill>
                <a:sym typeface="Greek Symbols" pitchFamily="18" charset="2"/>
              </a:rPr>
              <a:t>4</a:t>
            </a:r>
            <a:r>
              <a:rPr lang="en-US" altLang="zh-CN" dirty="0">
                <a:sym typeface="Greek Symbols" pitchFamily="18" charset="2"/>
              </a:rPr>
              <a:t> be attributes of </a:t>
            </a:r>
            <a:r>
              <a:rPr lang="en-US" altLang="zh-CN" i="1" dirty="0">
                <a:sym typeface="Greek Symbols" pitchFamily="18" charset="2"/>
              </a:rPr>
              <a:t>E</a:t>
            </a:r>
            <a:r>
              <a:rPr lang="en-US" altLang="zh-CN" baseline="-25000" dirty="0">
                <a:sym typeface="Greek Symbols" pitchFamily="18" charset="2"/>
              </a:rPr>
              <a:t>2 </a:t>
            </a:r>
            <a:r>
              <a:rPr lang="en-US" altLang="zh-CN" dirty="0">
                <a:sym typeface="Greek Symbols" pitchFamily="18" charset="2"/>
              </a:rPr>
              <a:t>that are involved in join condition </a:t>
            </a:r>
            <a:r>
              <a:rPr lang="en-US" altLang="zh-CN" dirty="0">
                <a:sym typeface="Symbol" pitchFamily="18" charset="2"/>
              </a:rPr>
              <a:t></a:t>
            </a:r>
            <a:r>
              <a:rPr lang="en-US" altLang="zh-CN" dirty="0">
                <a:sym typeface="Greek Symbols" pitchFamily="18" charset="2"/>
              </a:rPr>
              <a:t>, but are not in </a:t>
            </a:r>
            <a:r>
              <a:rPr lang="en-US" altLang="zh-CN" i="1" dirty="0">
                <a:sym typeface="Greek Symbols" pitchFamily="18" charset="2"/>
              </a:rPr>
              <a:t>L</a:t>
            </a:r>
            <a:r>
              <a:rPr lang="en-US" altLang="zh-CN" baseline="-25000" dirty="0">
                <a:sym typeface="Greek Symbols" pitchFamily="18" charset="2"/>
              </a:rPr>
              <a:t>1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 </a:t>
            </a:r>
            <a:r>
              <a:rPr lang="en-US" altLang="zh-CN" i="1" dirty="0">
                <a:sym typeface="Symbol" pitchFamily="18" charset="2"/>
              </a:rPr>
              <a:t>L</a:t>
            </a:r>
            <a:r>
              <a:rPr lang="en-US" altLang="zh-CN" baseline="-25000" dirty="0">
                <a:sym typeface="Symbol" pitchFamily="18" charset="2"/>
              </a:rPr>
              <a:t>2</a:t>
            </a:r>
            <a:r>
              <a:rPr lang="en-US" altLang="zh-CN" dirty="0">
                <a:sym typeface="Symbol" pitchFamily="18" charset="2"/>
              </a:rPr>
              <a:t>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87CCB8-E2E5-4364-A622-6A7CBA497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607CA-A182-4079-BC52-6BC6C2A3CAA1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D55C67-C5FA-44F2-9A9E-1ED61C6C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22289E63-586C-4874-B362-ECD274C3941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487317" y="899627"/>
            <a:ext cx="152400" cy="2286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E9FF6F8A-288E-4B32-9A46-8535C12426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598818"/>
              </p:ext>
            </p:extLst>
          </p:nvPr>
        </p:nvGraphicFramePr>
        <p:xfrm>
          <a:off x="1488233" y="3679249"/>
          <a:ext cx="7772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公式" r:id="rId3" imgW="3505200" imgH="241300" progId="Equation.3">
                  <p:embed/>
                </p:oleObj>
              </mc:Choice>
              <mc:Fallback>
                <p:oleObj name="公式" r:id="rId3" imgW="3505200" imgH="241300" progId="Equation.3">
                  <p:embed/>
                  <p:pic>
                    <p:nvPicPr>
                      <p:cNvPr id="3277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8233" y="3679249"/>
                        <a:ext cx="7772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10">
            <a:extLst>
              <a:ext uri="{FF2B5EF4-FFF2-40B4-BE49-F238E27FC236}">
                <a16:creationId xmlns:a16="http://schemas.microsoft.com/office/drawing/2014/main" id="{CC6B762A-B53C-4934-9C91-D63885036FB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955209" y="3789185"/>
            <a:ext cx="188913" cy="3048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3746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Introduction </a:t>
            </a:r>
          </a:p>
          <a:p>
            <a:endParaRPr lang="en-US" altLang="en-US" dirty="0"/>
          </a:p>
          <a:p>
            <a:r>
              <a:rPr lang="en-US" altLang="en-US" dirty="0"/>
              <a:t>Transformation of Relational Expressions</a:t>
            </a:r>
          </a:p>
          <a:p>
            <a:endParaRPr lang="en-US" altLang="en-US" dirty="0"/>
          </a:p>
          <a:p>
            <a:r>
              <a:rPr lang="en-US" altLang="en-US" dirty="0"/>
              <a:t>Estimating of Statistics of Expression Results</a:t>
            </a:r>
          </a:p>
          <a:p>
            <a:endParaRPr lang="en-US" altLang="en-US" dirty="0"/>
          </a:p>
          <a:p>
            <a:pPr marL="288925" indent="-288925" eaLnBrk="1" hangingPunct="1"/>
            <a:r>
              <a:rPr lang="en-US" altLang="zh-CN" dirty="0"/>
              <a:t>Choice of evaluation plans — Query optimization </a:t>
            </a:r>
            <a:endParaRPr lang="zh-CN" altLang="en-US" dirty="0"/>
          </a:p>
          <a:p>
            <a:pPr marL="765175" lvl="1" indent="-285750" eaLnBrk="1" hangingPunct="1"/>
            <a:r>
              <a:rPr lang="en-US" altLang="zh-CN" dirty="0"/>
              <a:t>cost-based optimization,§16.4.1/16.4.2</a:t>
            </a:r>
          </a:p>
          <a:p>
            <a:pPr marL="765175" lvl="1" indent="-285750" eaLnBrk="1" hangingPunct="1"/>
            <a:r>
              <a:rPr lang="en-US" altLang="zh-CN" dirty="0"/>
              <a:t>heuristic optimization,  §16.4.3  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2F015-452B-48EC-A252-9A7C58735969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6" name="标注: 弯曲线形(带强调线) 5">
            <a:extLst>
              <a:ext uri="{FF2B5EF4-FFF2-40B4-BE49-F238E27FC236}">
                <a16:creationId xmlns:a16="http://schemas.microsoft.com/office/drawing/2014/main" id="{C5D9AC9D-6483-4459-8AB6-DBD6DD488CBF}"/>
              </a:ext>
            </a:extLst>
          </p:cNvPr>
          <p:cNvSpPr/>
          <p:nvPr/>
        </p:nvSpPr>
        <p:spPr>
          <a:xfrm>
            <a:off x="6573229" y="781965"/>
            <a:ext cx="3676449" cy="612648"/>
          </a:xfrm>
          <a:prstGeom prst="accentCallout2">
            <a:avLst>
              <a:gd name="adj1" fmla="val 14486"/>
              <a:gd name="adj2" fmla="val 74"/>
              <a:gd name="adj3" fmla="val 62155"/>
              <a:gd name="adj4" fmla="val -79253"/>
              <a:gd name="adj5" fmla="val 30780"/>
              <a:gd name="adj6" fmla="val -1202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  <a:latin typeface="+mn-lt"/>
                <a:ea typeface="ＭＳ Ｐゴシック" pitchFamily="34" charset="-128"/>
                <a:cs typeface="Times New Roman" pitchFamily="18" charset="0"/>
              </a:rPr>
              <a:t>Wh</a:t>
            </a:r>
            <a:r>
              <a:rPr lang="en-US" altLang="zh-CN" sz="2000" dirty="0">
                <a:solidFill>
                  <a:schemeClr val="tx1"/>
                </a:solidFill>
                <a:ea typeface="ＭＳ Ｐゴシック" pitchFamily="34" charset="-128"/>
                <a:cs typeface="Times New Roman" pitchFamily="18" charset="0"/>
              </a:rPr>
              <a:t>y</a:t>
            </a:r>
            <a:r>
              <a:rPr lang="zh-CN" altLang="en-US" sz="2000" dirty="0">
                <a:solidFill>
                  <a:schemeClr val="tx1"/>
                </a:solidFill>
                <a:ea typeface="ＭＳ Ｐゴシック" pitchFamily="34" charset="-128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ea typeface="ＭＳ Ｐゴシック" pitchFamily="34" charset="-128"/>
                <a:cs typeface="Times New Roman" pitchFamily="18" charset="0"/>
              </a:rPr>
              <a:t>query optimization needed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标注: 弯曲线形(带强调线) 6">
            <a:extLst>
              <a:ext uri="{FF2B5EF4-FFF2-40B4-BE49-F238E27FC236}">
                <a16:creationId xmlns:a16="http://schemas.microsoft.com/office/drawing/2014/main" id="{193F340D-CE8C-4823-A482-0CDE2700B76B}"/>
              </a:ext>
            </a:extLst>
          </p:cNvPr>
          <p:cNvSpPr/>
          <p:nvPr/>
        </p:nvSpPr>
        <p:spPr>
          <a:xfrm>
            <a:off x="7255794" y="1524347"/>
            <a:ext cx="4020251" cy="612648"/>
          </a:xfrm>
          <a:prstGeom prst="accentCallout2">
            <a:avLst>
              <a:gd name="adj1" fmla="val 11440"/>
              <a:gd name="adj2" fmla="val 10866"/>
              <a:gd name="adj3" fmla="val 75831"/>
              <a:gd name="adj4" fmla="val -18646"/>
              <a:gd name="adj5" fmla="val 64742"/>
              <a:gd name="adj6" fmla="val -4056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65175" lvl="1" indent="-285750" eaLnBrk="1" hangingPunct="1"/>
            <a:r>
              <a:rPr lang="en-US" altLang="zh-CN" sz="2000" dirty="0">
                <a:solidFill>
                  <a:schemeClr val="tx1"/>
                </a:solidFill>
                <a:ea typeface="ＭＳ Ｐゴシック" pitchFamily="34" charset="-128"/>
                <a:cs typeface="Times New Roman" pitchFamily="18" charset="0"/>
              </a:rPr>
              <a:t>equivalence rules</a:t>
            </a:r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D49E8067-20D7-4209-AC0E-5B6B036C5B7F}"/>
              </a:ext>
            </a:extLst>
          </p:cNvPr>
          <p:cNvSpPr/>
          <p:nvPr/>
        </p:nvSpPr>
        <p:spPr>
          <a:xfrm>
            <a:off x="6096000" y="4019506"/>
            <a:ext cx="162016" cy="57582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注: 弯曲线形(带强调线) 10">
            <a:extLst>
              <a:ext uri="{FF2B5EF4-FFF2-40B4-BE49-F238E27FC236}">
                <a16:creationId xmlns:a16="http://schemas.microsoft.com/office/drawing/2014/main" id="{031670EF-63AC-4F60-836C-E80346077E56}"/>
              </a:ext>
            </a:extLst>
          </p:cNvPr>
          <p:cNvSpPr/>
          <p:nvPr/>
        </p:nvSpPr>
        <p:spPr>
          <a:xfrm>
            <a:off x="7692778" y="2393752"/>
            <a:ext cx="4339998" cy="612648"/>
          </a:xfrm>
          <a:prstGeom prst="accentCallout2">
            <a:avLst>
              <a:gd name="adj1" fmla="val 11440"/>
              <a:gd name="adj2" fmla="val 10866"/>
              <a:gd name="adj3" fmla="val 75831"/>
              <a:gd name="adj4" fmla="val -18646"/>
              <a:gd name="adj5" fmla="val 64742"/>
              <a:gd name="adj6" fmla="val -4056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65175" lvl="1" indent="-285750" eaLnBrk="1" hangingPunct="1"/>
            <a:r>
              <a:rPr lang="en-US" altLang="zh-CN" sz="2000" dirty="0">
                <a:solidFill>
                  <a:schemeClr val="tx1"/>
                </a:solidFill>
                <a:ea typeface="ＭＳ Ｐゴシック" pitchFamily="34" charset="-128"/>
                <a:cs typeface="Times New Roman" pitchFamily="18" charset="0"/>
              </a:rPr>
              <a:t>for the purpose of estimating query evaluation </a:t>
            </a:r>
            <a:r>
              <a:rPr lang="en-US" altLang="zh-CN" sz="2000" dirty="0" err="1">
                <a:solidFill>
                  <a:schemeClr val="tx1"/>
                </a:solidFill>
                <a:ea typeface="ＭＳ Ｐゴシック" pitchFamily="34" charset="-128"/>
                <a:cs typeface="Times New Roman" pitchFamily="18" charset="0"/>
              </a:rPr>
              <a:t>paln</a:t>
            </a:r>
            <a:r>
              <a:rPr lang="en-US" altLang="zh-CN" sz="2000" dirty="0">
                <a:solidFill>
                  <a:schemeClr val="tx1"/>
                </a:solidFill>
                <a:ea typeface="ＭＳ Ｐゴシック" pitchFamily="34" charset="-128"/>
                <a:cs typeface="Times New Roman" pitchFamily="18" charset="0"/>
              </a:rPr>
              <a:t> costs</a:t>
            </a:r>
          </a:p>
        </p:txBody>
      </p:sp>
    </p:spTree>
    <p:extLst>
      <p:ext uri="{BB962C8B-B14F-4D97-AF65-F5344CB8AC3E}">
        <p14:creationId xmlns:p14="http://schemas.microsoft.com/office/powerpoint/2010/main" val="1164948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E14691C-1A82-47F1-AC73-B55C63E28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A0B097-7D48-4326-860F-C680C1B9A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0CDD4-2A61-4576-8395-92BEE6B26926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C99B3656-64E8-48EC-AA13-2974384F01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192" y="1219200"/>
            <a:ext cx="303961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>
                <a:latin typeface="+mn-lt"/>
                <a:ea typeface="微软雅黑 Light" panose="020B0502040204020203" pitchFamily="34" charset="-122"/>
                <a:sym typeface="Symbol" pitchFamily="18" charset="2"/>
              </a:rPr>
              <a:t> </a:t>
            </a:r>
            <a:r>
              <a:rPr lang="en-US" altLang="zh-CN" sz="2800" baseline="-25000">
                <a:latin typeface="+mn-lt"/>
                <a:ea typeface="微软雅黑 Light" panose="020B0502040204020203" pitchFamily="34" charset="-122"/>
              </a:rPr>
              <a:t>{name} </a:t>
            </a:r>
            <a:r>
              <a:rPr lang="en-US" altLang="zh-CN" sz="2800" baseline="-25000">
                <a:latin typeface="+mn-lt"/>
                <a:ea typeface="微软雅黑 Light" panose="020B0502040204020203" pitchFamily="34" charset="-122"/>
                <a:sym typeface="Symbol" pitchFamily="18" charset="2"/>
              </a:rPr>
              <a:t></a:t>
            </a:r>
            <a:r>
              <a:rPr lang="en-US" altLang="zh-CN">
                <a:latin typeface="+mn-lt"/>
                <a:ea typeface="微软雅黑 Light" panose="020B0502040204020203" pitchFamily="34" charset="-122"/>
                <a:sym typeface="Symbol" pitchFamily="18" charset="2"/>
              </a:rPr>
              <a:t> </a:t>
            </a:r>
            <a:r>
              <a:rPr lang="en-US" altLang="zh-CN" sz="2800" baseline="-25000">
                <a:latin typeface="+mn-lt"/>
                <a:ea typeface="微软雅黑 Light" panose="020B0502040204020203" pitchFamily="34" charset="-122"/>
              </a:rPr>
              <a:t>{ building}</a:t>
            </a:r>
            <a:r>
              <a:rPr lang="en-US" altLang="zh-CN" sz="2800">
                <a:latin typeface="+mn-lt"/>
                <a:ea typeface="微软雅黑 Light" panose="020B0502040204020203" pitchFamily="34" charset="-122"/>
              </a:rPr>
              <a:t> </a:t>
            </a:r>
          </a:p>
          <a:p>
            <a:pPr eaLnBrk="1" hangingPunct="1"/>
            <a:endParaRPr lang="zh-CN" altLang="en-US" sz="280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DBE62A89-07AF-49B3-A465-BD46522A7F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7867" y="17319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9B6B2CEF-B308-489B-9B6C-4E57C0697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0592" y="2286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2D0EE4"/>
              </a:solidFill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83B50F7D-2F3D-4295-A2BA-B0FE4DC97A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473411" y="2315369"/>
            <a:ext cx="188912" cy="3048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2D0EE4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0F10766E-9C64-470F-9460-E24D0E1057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86867" y="2678113"/>
            <a:ext cx="22860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2D0EE4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6A2F597F-9CAF-42BC-9B25-57FE85ABA8D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6467" y="2601913"/>
            <a:ext cx="898525" cy="1320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46473DAD-A7F9-4F42-AE9E-912172C31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792" y="3352800"/>
            <a:ext cx="13892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i="1">
                <a:latin typeface="+mn-lt"/>
                <a:ea typeface="微软雅黑 Light" panose="020B0502040204020203" pitchFamily="34" charset="-122"/>
              </a:rPr>
              <a:t>instructor</a:t>
            </a:r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2B170413-15CC-43BA-94EE-4AE5846C23B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966160" y="3675857"/>
            <a:ext cx="188913" cy="3048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0910C57E-D9C9-4FA2-B7DB-C46A081A8B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7017" y="3962400"/>
            <a:ext cx="20574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FED4CDBD-3A17-4AE4-806F-DEE06BF5D01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3017" y="3962400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46478C0B-4637-4771-9351-399389C5F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2617" y="4495800"/>
            <a:ext cx="223599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>
                <a:latin typeface="+mn-lt"/>
                <a:ea typeface="微软雅黑 Light" panose="020B0502040204020203" pitchFamily="34" charset="-122"/>
                <a:sym typeface="Symbol" pitchFamily="18" charset="2"/>
              </a:rPr>
              <a:t> </a:t>
            </a:r>
            <a:r>
              <a:rPr lang="en-US" altLang="zh-CN" baseline="-25000">
                <a:latin typeface="+mn-lt"/>
                <a:ea typeface="微软雅黑 Light" panose="020B0502040204020203" pitchFamily="34" charset="-122"/>
              </a:rPr>
              <a:t>{</a:t>
            </a:r>
            <a:r>
              <a:rPr lang="en-US" altLang="zh-CN" i="1" baseline="-2500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name</a:t>
            </a:r>
            <a:r>
              <a:rPr lang="en-US" altLang="zh-CN" i="1" baseline="-25000">
                <a:latin typeface="+mn-lt"/>
                <a:ea typeface="微软雅黑 Light" panose="020B0502040204020203" pitchFamily="34" charset="-122"/>
              </a:rPr>
              <a:t>, </a:t>
            </a:r>
            <a:r>
              <a:rPr lang="en-US" altLang="zh-CN" i="1" baseline="-2500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salary</a:t>
            </a:r>
            <a:r>
              <a:rPr lang="en-US" altLang="zh-CN" baseline="-25000">
                <a:latin typeface="+mn-lt"/>
                <a:ea typeface="微软雅黑 Light" panose="020B0502040204020203" pitchFamily="34" charset="-122"/>
              </a:rPr>
              <a:t>}</a:t>
            </a:r>
            <a:r>
              <a:rPr lang="en-US" altLang="zh-CN">
                <a:latin typeface="+mn-lt"/>
                <a:ea typeface="微软雅黑 Light" panose="020B0502040204020203" pitchFamily="34" charset="-122"/>
              </a:rPr>
              <a:t> </a:t>
            </a:r>
          </a:p>
          <a:p>
            <a:pPr eaLnBrk="1" hangingPunct="1"/>
            <a:endParaRPr lang="zh-CN" altLang="en-US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DCCC2817-9194-4C4D-A980-18EDF1C9D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5355" y="4495800"/>
            <a:ext cx="252075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>
                <a:latin typeface="+mn-lt"/>
                <a:ea typeface="微软雅黑 Light" panose="020B0502040204020203" pitchFamily="34" charset="-122"/>
                <a:sym typeface="Symbol" pitchFamily="18" charset="2"/>
              </a:rPr>
              <a:t> </a:t>
            </a:r>
            <a:r>
              <a:rPr lang="en-US" altLang="zh-CN" baseline="-25000">
                <a:latin typeface="+mn-lt"/>
                <a:ea typeface="微软雅黑 Light" panose="020B0502040204020203" pitchFamily="34" charset="-122"/>
              </a:rPr>
              <a:t>{</a:t>
            </a:r>
            <a:r>
              <a:rPr lang="en-US" altLang="zh-CN" i="1" baseline="-2500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building, budget</a:t>
            </a:r>
            <a:r>
              <a:rPr lang="en-US" altLang="zh-CN" baseline="-25000">
                <a:latin typeface="+mn-lt"/>
                <a:ea typeface="微软雅黑 Light" panose="020B0502040204020203" pitchFamily="34" charset="-122"/>
              </a:rPr>
              <a:t>}</a:t>
            </a:r>
            <a:r>
              <a:rPr lang="en-US" altLang="zh-CN">
                <a:latin typeface="+mn-lt"/>
                <a:ea typeface="微软雅黑 Light" panose="020B0502040204020203" pitchFamily="34" charset="-122"/>
              </a:rPr>
              <a:t> </a:t>
            </a:r>
          </a:p>
          <a:p>
            <a:pPr eaLnBrk="1" hangingPunct="1"/>
            <a:endParaRPr lang="zh-CN" altLang="en-US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EA425750-FEBD-4524-99EE-86A3F2A210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98417" y="4953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1815AAC2-3463-4D09-9CED-8FB714338FE5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4017" y="4953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9" name="Text Box 17">
            <a:extLst>
              <a:ext uri="{FF2B5EF4-FFF2-40B4-BE49-F238E27FC236}">
                <a16:creationId xmlns:a16="http://schemas.microsoft.com/office/drawing/2014/main" id="{6435B1BC-92A7-40C4-9964-62C23A2BB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5017" y="5562600"/>
            <a:ext cx="13892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i="1">
                <a:latin typeface="+mn-lt"/>
                <a:ea typeface="微软雅黑 Light" panose="020B0502040204020203" pitchFamily="34" charset="-122"/>
              </a:rPr>
              <a:t>instructor</a:t>
            </a:r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066223A4-0438-4BB2-B586-7444EAE06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3017" y="5562600"/>
            <a:ext cx="17349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i="1">
                <a:latin typeface="+mn-lt"/>
                <a:ea typeface="微软雅黑 Light" panose="020B0502040204020203" pitchFamily="34" charset="-122"/>
              </a:rPr>
              <a:t> department</a:t>
            </a:r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61F0231F-9A17-4B20-96AA-EFF5C6914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2956" y="6214417"/>
            <a:ext cx="42604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Fig.16.0.4 An example of Rule 8b</a:t>
            </a:r>
            <a:endParaRPr lang="zh-CN" altLang="en-US" dirty="0">
              <a:latin typeface="+mn-lt"/>
              <a:ea typeface="微软雅黑 Light" panose="020B0502040204020203" pitchFamily="34" charset="-122"/>
              <a:sym typeface="Greek Symbols" pitchFamily="18" charset="2"/>
            </a:endParaRPr>
          </a:p>
        </p:txBody>
      </p:sp>
      <p:sp>
        <p:nvSpPr>
          <p:cNvPr id="22" name="AutoShape 21">
            <a:extLst>
              <a:ext uri="{FF2B5EF4-FFF2-40B4-BE49-F238E27FC236}">
                <a16:creationId xmlns:a16="http://schemas.microsoft.com/office/drawing/2014/main" id="{2C2C0AB7-7D9C-41E6-90CF-7C6A6382A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3792" y="3505200"/>
            <a:ext cx="990600" cy="381000"/>
          </a:xfrm>
          <a:prstGeom prst="rightArrow">
            <a:avLst>
              <a:gd name="adj1" fmla="val 50000"/>
              <a:gd name="adj2" fmla="val 65000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3" name="Text Box 22">
            <a:extLst>
              <a:ext uri="{FF2B5EF4-FFF2-40B4-BE49-F238E27FC236}">
                <a16:creationId xmlns:a16="http://schemas.microsoft.com/office/drawing/2014/main" id="{04533103-E83F-4894-BF3A-E581033EB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0592" y="2286000"/>
            <a:ext cx="15821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Salary&lt; budget</a:t>
            </a:r>
          </a:p>
        </p:txBody>
      </p:sp>
      <p:sp>
        <p:nvSpPr>
          <p:cNvPr id="24" name="AutoShape 23">
            <a:extLst>
              <a:ext uri="{FF2B5EF4-FFF2-40B4-BE49-F238E27FC236}">
                <a16:creationId xmlns:a16="http://schemas.microsoft.com/office/drawing/2014/main" id="{25DE3CC7-99FA-4627-98CD-3F4822524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3992" y="457200"/>
            <a:ext cx="609600" cy="381000"/>
          </a:xfrm>
          <a:prstGeom prst="wedgeRoundRectCallout">
            <a:avLst>
              <a:gd name="adj1" fmla="val -36199"/>
              <a:gd name="adj2" fmla="val 22416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2000">
                <a:solidFill>
                  <a:srgbClr val="2D0EE4"/>
                </a:solidFill>
                <a:ea typeface="微软雅黑 Light" panose="020B0502040204020203" pitchFamily="34" charset="-122"/>
              </a:rPr>
              <a:t>L1</a:t>
            </a:r>
          </a:p>
        </p:txBody>
      </p:sp>
      <p:sp>
        <p:nvSpPr>
          <p:cNvPr id="25" name="AutoShape 24">
            <a:extLst>
              <a:ext uri="{FF2B5EF4-FFF2-40B4-BE49-F238E27FC236}">
                <a16:creationId xmlns:a16="http://schemas.microsoft.com/office/drawing/2014/main" id="{902133E1-F29B-4104-9DCD-8642DBB7E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0130" y="457200"/>
            <a:ext cx="609600" cy="381000"/>
          </a:xfrm>
          <a:prstGeom prst="wedgeRoundRectCallout">
            <a:avLst>
              <a:gd name="adj1" fmla="val 37241"/>
              <a:gd name="adj2" fmla="val 223333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2000">
                <a:solidFill>
                  <a:srgbClr val="2D0EE4"/>
                </a:solidFill>
                <a:ea typeface="微软雅黑 Light" panose="020B0502040204020203" pitchFamily="34" charset="-122"/>
              </a:rPr>
              <a:t>L2</a:t>
            </a:r>
          </a:p>
        </p:txBody>
      </p:sp>
      <p:sp>
        <p:nvSpPr>
          <p:cNvPr id="26" name="AutoShape 27">
            <a:extLst>
              <a:ext uri="{FF2B5EF4-FFF2-40B4-BE49-F238E27FC236}">
                <a16:creationId xmlns:a16="http://schemas.microsoft.com/office/drawing/2014/main" id="{A5B10C00-2462-407F-9ADF-33C0BB71D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792" y="2895600"/>
            <a:ext cx="533400" cy="381000"/>
          </a:xfrm>
          <a:prstGeom prst="wedgeRoundRectCallout">
            <a:avLst>
              <a:gd name="adj1" fmla="val -184722"/>
              <a:gd name="adj2" fmla="val -13847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2000">
                <a:solidFill>
                  <a:srgbClr val="2D0EE4"/>
                </a:solidFill>
                <a:ea typeface="微软雅黑 Light" panose="020B0502040204020203" pitchFamily="34" charset="-122"/>
              </a:rPr>
              <a:t>L4</a:t>
            </a:r>
          </a:p>
        </p:txBody>
      </p:sp>
      <p:sp>
        <p:nvSpPr>
          <p:cNvPr id="27" name="AutoShape 28">
            <a:extLst>
              <a:ext uri="{FF2B5EF4-FFF2-40B4-BE49-F238E27FC236}">
                <a16:creationId xmlns:a16="http://schemas.microsoft.com/office/drawing/2014/main" id="{4F47193A-1DF3-425B-8CB4-30E914B18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4992" y="2971800"/>
            <a:ext cx="533400" cy="381000"/>
          </a:xfrm>
          <a:prstGeom prst="wedgeRoundRectCallout">
            <a:avLst>
              <a:gd name="adj1" fmla="val -135519"/>
              <a:gd name="adj2" fmla="val -149583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2000">
                <a:solidFill>
                  <a:srgbClr val="2D0EE4"/>
                </a:solidFill>
                <a:ea typeface="微软雅黑 Light" panose="020B0502040204020203" pitchFamily="34" charset="-122"/>
              </a:rPr>
              <a:t>L3</a:t>
            </a:r>
          </a:p>
        </p:txBody>
      </p:sp>
      <p:sp>
        <p:nvSpPr>
          <p:cNvPr id="28" name="AutoShape 32">
            <a:extLst>
              <a:ext uri="{FF2B5EF4-FFF2-40B4-BE49-F238E27FC236}">
                <a16:creationId xmlns:a16="http://schemas.microsoft.com/office/drawing/2014/main" id="{546EF00D-A44A-424E-9FF0-E21094947707}"/>
              </a:ext>
            </a:extLst>
          </p:cNvPr>
          <p:cNvSpPr>
            <a:spLocks/>
          </p:cNvSpPr>
          <p:nvPr/>
        </p:nvSpPr>
        <p:spPr bwMode="auto">
          <a:xfrm rot="-5400000">
            <a:off x="2442580" y="1739900"/>
            <a:ext cx="228600" cy="990600"/>
          </a:xfrm>
          <a:prstGeom prst="rightBrace">
            <a:avLst>
              <a:gd name="adj1" fmla="val 3611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2D0EE4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9" name="Text Box 33">
            <a:extLst>
              <a:ext uri="{FF2B5EF4-FFF2-40B4-BE49-F238E27FC236}">
                <a16:creationId xmlns:a16="http://schemas.microsoft.com/office/drawing/2014/main" id="{0A8C2A7E-902E-4381-9C64-7BE9CAFC45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7342" y="1790700"/>
            <a:ext cx="34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  <a:sym typeface="Symbol" pitchFamily="18" charset="2"/>
              </a:rPr>
              <a:t></a:t>
            </a:r>
            <a:endParaRPr lang="zh-CN" altLang="en-US">
              <a:latin typeface="+mn-lt"/>
              <a:ea typeface="微软雅黑 Light" panose="020B0502040204020203" pitchFamily="34" charset="-122"/>
              <a:sym typeface="Symbol" pitchFamily="18" charset="2"/>
            </a:endParaRPr>
          </a:p>
        </p:txBody>
      </p:sp>
      <p:sp>
        <p:nvSpPr>
          <p:cNvPr id="30" name="Line 35">
            <a:extLst>
              <a:ext uri="{FF2B5EF4-FFF2-40B4-BE49-F238E27FC236}">
                <a16:creationId xmlns:a16="http://schemas.microsoft.com/office/drawing/2014/main" id="{5E260E92-B290-486E-B47D-098571D8AD49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392" y="2276475"/>
            <a:ext cx="936625" cy="14398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31" name="Text Box 27">
            <a:extLst>
              <a:ext uri="{FF2B5EF4-FFF2-40B4-BE49-F238E27FC236}">
                <a16:creationId xmlns:a16="http://schemas.microsoft.com/office/drawing/2014/main" id="{4E81DEE7-A933-4976-A31F-50BF1C42E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6717" y="260350"/>
            <a:ext cx="448994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E1</a:t>
            </a:r>
            <a:r>
              <a:rPr lang="en-US" altLang="zh-CN" sz="2000" dirty="0">
                <a:solidFill>
                  <a:schemeClr val="folHlink"/>
                </a:solidFill>
                <a:latin typeface="+mn-lt"/>
                <a:ea typeface="微软雅黑 Light" panose="020B0502040204020203" pitchFamily="34" charset="-122"/>
              </a:rPr>
              <a:t>: </a:t>
            </a:r>
          </a:p>
          <a:p>
            <a:pPr eaLnBrk="1" hangingPunct="1"/>
            <a:r>
              <a:rPr lang="en-US" altLang="zh-CN" sz="2000" dirty="0">
                <a:latin typeface="+mn-lt"/>
                <a:ea typeface="微软雅黑 Light" panose="020B0502040204020203" pitchFamily="34" charset="-122"/>
              </a:rPr>
              <a:t>instructor (ID, 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name</a:t>
            </a:r>
            <a:r>
              <a:rPr lang="en-US" altLang="zh-CN" sz="2000" dirty="0">
                <a:latin typeface="+mn-lt"/>
                <a:ea typeface="微软雅黑 Light" panose="020B0502040204020203" pitchFamily="34" charset="-122"/>
              </a:rPr>
              <a:t>, dept-name, 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salary</a:t>
            </a:r>
            <a:r>
              <a:rPr lang="en-US" altLang="zh-CN" sz="2000" dirty="0">
                <a:latin typeface="+mn-lt"/>
                <a:ea typeface="微软雅黑 Light" panose="020B0502040204020203" pitchFamily="34" charset="-122"/>
              </a:rPr>
              <a:t>)</a:t>
            </a:r>
            <a:r>
              <a:rPr lang="en-US" altLang="zh-CN" sz="2000" dirty="0">
                <a:solidFill>
                  <a:schemeClr val="folHlink"/>
                </a:solidFill>
                <a:latin typeface="+mn-lt"/>
                <a:ea typeface="微软雅黑 Light" panose="020B0502040204020203" pitchFamily="34" charset="-122"/>
              </a:rPr>
              <a:t> </a:t>
            </a:r>
          </a:p>
        </p:txBody>
      </p:sp>
      <p:sp>
        <p:nvSpPr>
          <p:cNvPr id="32" name="Text Box 28">
            <a:extLst>
              <a:ext uri="{FF2B5EF4-FFF2-40B4-BE49-F238E27FC236}">
                <a16:creationId xmlns:a16="http://schemas.microsoft.com/office/drawing/2014/main" id="{8D6A0374-BA52-42D0-8EF1-9930032EA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6717" y="980084"/>
            <a:ext cx="47783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E2</a:t>
            </a:r>
            <a:r>
              <a:rPr lang="en-US" altLang="zh-CN" sz="2000" dirty="0">
                <a:solidFill>
                  <a:schemeClr val="folHlink"/>
                </a:solidFill>
                <a:latin typeface="+mn-lt"/>
                <a:ea typeface="微软雅黑 Light" panose="020B0502040204020203" pitchFamily="34" charset="-122"/>
              </a:rPr>
              <a:t>:</a:t>
            </a:r>
          </a:p>
          <a:p>
            <a:pPr eaLnBrk="1" hangingPunct="1"/>
            <a:r>
              <a:rPr lang="en-US" altLang="zh-CN" sz="2000" dirty="0">
                <a:latin typeface="+mn-lt"/>
                <a:ea typeface="微软雅黑 Light" panose="020B0502040204020203" pitchFamily="34" charset="-122"/>
              </a:rPr>
              <a:t>department(dept-name, 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building, budget</a:t>
            </a:r>
            <a:r>
              <a:rPr lang="en-US" altLang="zh-CN" sz="2000" dirty="0">
                <a:latin typeface="+mn-lt"/>
                <a:ea typeface="微软雅黑 Light" panose="020B0502040204020203" pitchFamily="34" charset="-122"/>
              </a:rPr>
              <a:t>) </a:t>
            </a:r>
          </a:p>
        </p:txBody>
      </p:sp>
      <p:sp>
        <p:nvSpPr>
          <p:cNvPr id="33" name="Text Box 9">
            <a:extLst>
              <a:ext uri="{FF2B5EF4-FFF2-40B4-BE49-F238E27FC236}">
                <a16:creationId xmlns:a16="http://schemas.microsoft.com/office/drawing/2014/main" id="{7D0982B0-B556-463B-A17E-7CF80C782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4742" y="3795713"/>
            <a:ext cx="17703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i="1">
                <a:latin typeface="+mn-lt"/>
                <a:ea typeface="微软雅黑 Light" panose="020B0502040204020203" pitchFamily="34" charset="-122"/>
              </a:rPr>
              <a:t> </a:t>
            </a:r>
            <a:r>
              <a:rPr lang="en-US" altLang="zh-CN" b="1" i="1">
                <a:latin typeface="+mn-lt"/>
                <a:ea typeface="微软雅黑 Light" panose="020B0502040204020203" pitchFamily="34" charset="-122"/>
              </a:rPr>
              <a:t>department</a:t>
            </a:r>
            <a:endParaRPr lang="en-US" altLang="zh-CN" i="1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34" name="Text Box 2">
            <a:extLst>
              <a:ext uri="{FF2B5EF4-FFF2-40B4-BE49-F238E27FC236}">
                <a16:creationId xmlns:a16="http://schemas.microsoft.com/office/drawing/2014/main" id="{9DDA82B2-90FC-416D-8134-94B75FF02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6442" y="1701800"/>
            <a:ext cx="303961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>
                <a:latin typeface="+mn-lt"/>
                <a:ea typeface="微软雅黑 Light" panose="020B0502040204020203" pitchFamily="34" charset="-122"/>
                <a:sym typeface="Symbol" pitchFamily="18" charset="2"/>
              </a:rPr>
              <a:t> </a:t>
            </a:r>
            <a:r>
              <a:rPr lang="en-US" altLang="zh-CN" sz="2800" baseline="-25000">
                <a:latin typeface="+mn-lt"/>
                <a:ea typeface="微软雅黑 Light" panose="020B0502040204020203" pitchFamily="34" charset="-122"/>
              </a:rPr>
              <a:t>{name} </a:t>
            </a:r>
            <a:r>
              <a:rPr lang="en-US" altLang="zh-CN" sz="2800" baseline="-25000">
                <a:latin typeface="+mn-lt"/>
                <a:ea typeface="微软雅黑 Light" panose="020B0502040204020203" pitchFamily="34" charset="-122"/>
                <a:sym typeface="Symbol" pitchFamily="18" charset="2"/>
              </a:rPr>
              <a:t></a:t>
            </a:r>
            <a:r>
              <a:rPr lang="en-US" altLang="zh-CN">
                <a:latin typeface="+mn-lt"/>
                <a:ea typeface="微软雅黑 Light" panose="020B0502040204020203" pitchFamily="34" charset="-122"/>
                <a:sym typeface="Symbol" pitchFamily="18" charset="2"/>
              </a:rPr>
              <a:t> </a:t>
            </a:r>
            <a:r>
              <a:rPr lang="en-US" altLang="zh-CN" sz="2800" baseline="-25000">
                <a:latin typeface="+mn-lt"/>
                <a:ea typeface="微软雅黑 Light" panose="020B0502040204020203" pitchFamily="34" charset="-122"/>
              </a:rPr>
              <a:t>{ building}</a:t>
            </a:r>
            <a:r>
              <a:rPr lang="en-US" altLang="zh-CN" sz="2800">
                <a:latin typeface="+mn-lt"/>
                <a:ea typeface="微软雅黑 Light" panose="020B0502040204020203" pitchFamily="34" charset="-122"/>
              </a:rPr>
              <a:t> </a:t>
            </a:r>
          </a:p>
          <a:p>
            <a:pPr eaLnBrk="1" hangingPunct="1"/>
            <a:endParaRPr lang="zh-CN" altLang="en-US" sz="280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35" name="Text Box 22">
            <a:extLst>
              <a:ext uri="{FF2B5EF4-FFF2-40B4-BE49-F238E27FC236}">
                <a16:creationId xmlns:a16="http://schemas.microsoft.com/office/drawing/2014/main" id="{2F25983C-DE05-427D-BEDF-1EE66C8624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7317" y="3663950"/>
            <a:ext cx="15660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</a:rPr>
              <a:t>salary&gt; budget</a:t>
            </a:r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id="{8856E520-EA78-453F-9BD8-1134B0E23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142" y="4953000"/>
            <a:ext cx="3262313" cy="461963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  <a:ea typeface="微软雅黑 Light" panose="020B0502040204020203" pitchFamily="34" charset="-122"/>
              </a:rPr>
              <a:t>只选后续用到的属性！</a:t>
            </a:r>
          </a:p>
        </p:txBody>
      </p:sp>
    </p:spTree>
    <p:extLst>
      <p:ext uri="{BB962C8B-B14F-4D97-AF65-F5344CB8AC3E}">
        <p14:creationId xmlns:p14="http://schemas.microsoft.com/office/powerpoint/2010/main" val="1591749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49A73-EEC7-474E-A265-199559447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Equivalence Rules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944B27-3491-4936-8028-82C558329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Rule 9. The set operations </a:t>
            </a:r>
            <a:r>
              <a:rPr lang="en-US" altLang="zh-CN" i="1" dirty="0"/>
              <a:t>union</a:t>
            </a:r>
            <a:r>
              <a:rPr lang="en-US" altLang="zh-CN" dirty="0"/>
              <a:t> and </a:t>
            </a:r>
            <a:r>
              <a:rPr lang="en-US" altLang="zh-CN" i="1" dirty="0"/>
              <a:t>intersection</a:t>
            </a:r>
            <a:r>
              <a:rPr lang="en-US" altLang="zh-CN" dirty="0"/>
              <a:t> are commutative </a:t>
            </a:r>
            <a:br>
              <a:rPr lang="en-US" altLang="zh-CN" dirty="0"/>
            </a:br>
            <a:r>
              <a:rPr lang="en-US" altLang="zh-CN" dirty="0"/>
              <a:t>	    </a:t>
            </a:r>
            <a:r>
              <a:rPr lang="en-US" altLang="zh-CN" i="1" dirty="0"/>
              <a:t>E</a:t>
            </a:r>
            <a:r>
              <a:rPr lang="en-US" altLang="zh-CN" baseline="-25000" dirty="0"/>
              <a:t>1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 </a:t>
            </a:r>
            <a:r>
              <a:rPr lang="en-US" altLang="zh-CN" i="1" dirty="0">
                <a:sym typeface="Symbol" pitchFamily="18" charset="2"/>
              </a:rPr>
              <a:t>E</a:t>
            </a:r>
            <a:r>
              <a:rPr lang="en-US" altLang="zh-CN" baseline="-25000" dirty="0">
                <a:sym typeface="Symbol" pitchFamily="18" charset="2"/>
              </a:rPr>
              <a:t>2</a:t>
            </a:r>
            <a:r>
              <a:rPr lang="en-US" altLang="zh-CN" dirty="0">
                <a:sym typeface="Symbol" pitchFamily="18" charset="2"/>
              </a:rPr>
              <a:t>  = </a:t>
            </a:r>
            <a:r>
              <a:rPr lang="en-US" altLang="zh-CN" i="1" dirty="0"/>
              <a:t>E</a:t>
            </a:r>
            <a:r>
              <a:rPr lang="en-US" altLang="zh-CN" baseline="-25000" dirty="0"/>
              <a:t>2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 </a:t>
            </a:r>
            <a:r>
              <a:rPr lang="en-US" altLang="zh-CN" i="1" dirty="0">
                <a:sym typeface="Symbol" pitchFamily="18" charset="2"/>
              </a:rPr>
              <a:t>E</a:t>
            </a:r>
            <a:r>
              <a:rPr lang="en-US" altLang="zh-CN" baseline="-25000" dirty="0">
                <a:sym typeface="Symbol" pitchFamily="18" charset="2"/>
              </a:rPr>
              <a:t>1</a:t>
            </a:r>
            <a:r>
              <a:rPr lang="en-US" altLang="zh-CN" dirty="0">
                <a:sym typeface="Symbol" pitchFamily="18" charset="2"/>
              </a:rPr>
              <a:t> </a:t>
            </a:r>
            <a:br>
              <a:rPr lang="en-US" altLang="zh-CN" dirty="0">
                <a:sym typeface="Symbol" pitchFamily="18" charset="2"/>
              </a:rPr>
            </a:br>
            <a:r>
              <a:rPr lang="en-US" altLang="zh-CN" dirty="0">
                <a:sym typeface="Symbol" pitchFamily="18" charset="2"/>
              </a:rPr>
              <a:t>	    </a:t>
            </a:r>
            <a:r>
              <a:rPr lang="en-US" altLang="zh-CN" i="1" dirty="0"/>
              <a:t>E</a:t>
            </a:r>
            <a:r>
              <a:rPr lang="en-US" altLang="zh-CN" baseline="-25000" dirty="0"/>
              <a:t>1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 </a:t>
            </a:r>
            <a:r>
              <a:rPr lang="en-US" altLang="zh-CN" i="1" dirty="0">
                <a:sym typeface="Symbol" pitchFamily="18" charset="2"/>
              </a:rPr>
              <a:t>E</a:t>
            </a:r>
            <a:r>
              <a:rPr lang="en-US" altLang="zh-CN" baseline="-25000" dirty="0">
                <a:sym typeface="Symbol" pitchFamily="18" charset="2"/>
              </a:rPr>
              <a:t>2</a:t>
            </a:r>
            <a:r>
              <a:rPr lang="en-US" altLang="zh-CN" dirty="0">
                <a:sym typeface="Symbol" pitchFamily="18" charset="2"/>
              </a:rPr>
              <a:t>  = </a:t>
            </a:r>
            <a:r>
              <a:rPr lang="en-US" altLang="zh-CN" i="1" dirty="0"/>
              <a:t>E</a:t>
            </a:r>
            <a:r>
              <a:rPr lang="en-US" altLang="zh-CN" baseline="-25000" dirty="0"/>
              <a:t>2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 </a:t>
            </a:r>
            <a:r>
              <a:rPr lang="en-US" altLang="zh-CN" i="1" dirty="0">
                <a:sym typeface="Symbol" pitchFamily="18" charset="2"/>
              </a:rPr>
              <a:t>E</a:t>
            </a:r>
            <a:r>
              <a:rPr lang="en-US" altLang="zh-CN" baseline="-25000" dirty="0">
                <a:sym typeface="Symbol" pitchFamily="18" charset="2"/>
              </a:rPr>
              <a:t>1</a:t>
            </a:r>
            <a:r>
              <a:rPr lang="en-US" altLang="zh-CN" dirty="0">
                <a:sym typeface="Symbol" pitchFamily="18" charset="2"/>
              </a:rPr>
              <a:t> </a:t>
            </a:r>
          </a:p>
          <a:p>
            <a:pPr marL="288925" indent="-288925" eaLnBrk="1" hangingPunct="1">
              <a:buFont typeface="Wingdings" pitchFamily="2" charset="2"/>
              <a:buNone/>
            </a:pPr>
            <a:r>
              <a:rPr lang="en-US" altLang="zh-CN" dirty="0"/>
              <a:t>      </a:t>
            </a:r>
            <a:r>
              <a:rPr lang="en-US" altLang="zh-CN" i="1" dirty="0"/>
              <a:t>set difference</a:t>
            </a:r>
            <a:r>
              <a:rPr lang="en-US" altLang="zh-CN" dirty="0"/>
              <a:t> is not commutative</a:t>
            </a:r>
            <a:endParaRPr lang="zh-CN" altLang="en-US" dirty="0"/>
          </a:p>
          <a:p>
            <a:pPr marL="288925" indent="-288925" eaLnBrk="1" hangingPunct="1"/>
            <a:endParaRPr lang="en-US" altLang="zh-CN" dirty="0"/>
          </a:p>
          <a:p>
            <a:pPr marL="288925" indent="-288925" eaLnBrk="1" hangingPunct="1"/>
            <a:endParaRPr lang="en-US" altLang="zh-CN" dirty="0"/>
          </a:p>
          <a:p>
            <a:pPr marL="288925" indent="-288925" eaLnBrk="1" hangingPunct="1"/>
            <a:r>
              <a:rPr lang="en-US" altLang="zh-CN" dirty="0"/>
              <a:t>Rule 10. </a:t>
            </a:r>
            <a:r>
              <a:rPr lang="en-US" altLang="zh-CN" dirty="0">
                <a:sym typeface="Symbol" pitchFamily="18" charset="2"/>
              </a:rPr>
              <a:t>Set </a:t>
            </a:r>
            <a:r>
              <a:rPr lang="en-US" altLang="zh-CN" i="1" dirty="0">
                <a:sym typeface="Symbol" pitchFamily="18" charset="2"/>
              </a:rPr>
              <a:t>union</a:t>
            </a:r>
            <a:r>
              <a:rPr lang="en-US" altLang="zh-CN" dirty="0">
                <a:sym typeface="Symbol" pitchFamily="18" charset="2"/>
              </a:rPr>
              <a:t> and </a:t>
            </a:r>
            <a:r>
              <a:rPr lang="en-US" altLang="zh-CN" i="1" dirty="0">
                <a:sym typeface="Symbol" pitchFamily="18" charset="2"/>
              </a:rPr>
              <a:t>intersection</a:t>
            </a:r>
            <a:r>
              <a:rPr lang="en-US" altLang="zh-CN" dirty="0">
                <a:sym typeface="Symbol" pitchFamily="18" charset="2"/>
              </a:rPr>
              <a:t> are associative</a:t>
            </a:r>
          </a:p>
          <a:p>
            <a:pPr marL="288925" indent="-288925" eaLnBrk="1" hangingPunct="1">
              <a:buFont typeface="Monotype Sorts" pitchFamily="2" charset="2"/>
              <a:buNone/>
            </a:pPr>
            <a:r>
              <a:rPr lang="en-US" altLang="zh-CN" dirty="0">
                <a:sym typeface="Symbol" pitchFamily="18" charset="2"/>
              </a:rPr>
              <a:t>	              (</a:t>
            </a:r>
            <a:r>
              <a:rPr lang="en-US" altLang="zh-CN" i="1" dirty="0"/>
              <a:t>E</a:t>
            </a:r>
            <a:r>
              <a:rPr lang="en-US" altLang="zh-CN" baseline="-25000" dirty="0"/>
              <a:t>1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 </a:t>
            </a:r>
            <a:r>
              <a:rPr lang="en-US" altLang="zh-CN" i="1" dirty="0">
                <a:sym typeface="Symbol" pitchFamily="18" charset="2"/>
              </a:rPr>
              <a:t>E</a:t>
            </a:r>
            <a:r>
              <a:rPr lang="en-US" altLang="zh-CN" baseline="-25000" dirty="0">
                <a:sym typeface="Symbol" pitchFamily="18" charset="2"/>
              </a:rPr>
              <a:t>2</a:t>
            </a:r>
            <a:r>
              <a:rPr lang="en-US" altLang="zh-CN" dirty="0">
                <a:sym typeface="Symbol" pitchFamily="18" charset="2"/>
              </a:rPr>
              <a:t>)  </a:t>
            </a:r>
            <a:r>
              <a:rPr lang="en-US" altLang="zh-CN" i="1" dirty="0">
                <a:sym typeface="Symbol" pitchFamily="18" charset="2"/>
              </a:rPr>
              <a:t>E</a:t>
            </a:r>
            <a:r>
              <a:rPr lang="en-US" altLang="zh-CN" baseline="-25000" dirty="0">
                <a:sym typeface="Symbol" pitchFamily="18" charset="2"/>
              </a:rPr>
              <a:t>3</a:t>
            </a:r>
            <a:r>
              <a:rPr lang="en-US" altLang="zh-CN" dirty="0">
                <a:sym typeface="Symbol" pitchFamily="18" charset="2"/>
              </a:rPr>
              <a:t> = </a:t>
            </a:r>
            <a:r>
              <a:rPr lang="en-US" altLang="zh-CN" i="1" dirty="0"/>
              <a:t>E</a:t>
            </a:r>
            <a:r>
              <a:rPr lang="en-US" altLang="zh-CN" baseline="-25000" dirty="0"/>
              <a:t>1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 (</a:t>
            </a:r>
            <a:r>
              <a:rPr lang="en-US" altLang="zh-CN" i="1" dirty="0">
                <a:sym typeface="Symbol" pitchFamily="18" charset="2"/>
              </a:rPr>
              <a:t>E</a:t>
            </a:r>
            <a:r>
              <a:rPr lang="en-US" altLang="zh-CN" baseline="-25000" dirty="0">
                <a:sym typeface="Symbol" pitchFamily="18" charset="2"/>
              </a:rPr>
              <a:t>2</a:t>
            </a:r>
            <a:r>
              <a:rPr lang="en-US" altLang="zh-CN" dirty="0">
                <a:sym typeface="Symbol" pitchFamily="18" charset="2"/>
              </a:rPr>
              <a:t>  </a:t>
            </a:r>
            <a:r>
              <a:rPr lang="en-US" altLang="zh-CN" i="1" dirty="0">
                <a:sym typeface="Symbol" pitchFamily="18" charset="2"/>
              </a:rPr>
              <a:t>E</a:t>
            </a:r>
            <a:r>
              <a:rPr lang="en-US" altLang="zh-CN" baseline="-25000" dirty="0">
                <a:sym typeface="Symbol" pitchFamily="18" charset="2"/>
              </a:rPr>
              <a:t>3</a:t>
            </a:r>
            <a:r>
              <a:rPr lang="en-US" altLang="zh-CN" dirty="0">
                <a:sym typeface="Symbol" pitchFamily="18" charset="2"/>
              </a:rPr>
              <a:t>)</a:t>
            </a:r>
            <a:br>
              <a:rPr lang="en-US" altLang="zh-CN" dirty="0">
                <a:sym typeface="Symbol" pitchFamily="18" charset="2"/>
              </a:rPr>
            </a:br>
            <a:r>
              <a:rPr lang="en-US" altLang="zh-CN" dirty="0">
                <a:sym typeface="Symbol" pitchFamily="18" charset="2"/>
              </a:rPr>
              <a:t>              (</a:t>
            </a:r>
            <a:r>
              <a:rPr lang="en-US" altLang="zh-CN" i="1" dirty="0"/>
              <a:t>E</a:t>
            </a:r>
            <a:r>
              <a:rPr lang="en-US" altLang="zh-CN" baseline="-25000" dirty="0"/>
              <a:t>1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 </a:t>
            </a:r>
            <a:r>
              <a:rPr lang="en-US" altLang="zh-CN" i="1" dirty="0">
                <a:sym typeface="Symbol" pitchFamily="18" charset="2"/>
              </a:rPr>
              <a:t>E</a:t>
            </a:r>
            <a:r>
              <a:rPr lang="en-US" altLang="zh-CN" baseline="-25000" dirty="0">
                <a:sym typeface="Symbol" pitchFamily="18" charset="2"/>
              </a:rPr>
              <a:t>2</a:t>
            </a:r>
            <a:r>
              <a:rPr lang="en-US" altLang="zh-CN" dirty="0">
                <a:sym typeface="Symbol" pitchFamily="18" charset="2"/>
              </a:rPr>
              <a:t>)  </a:t>
            </a:r>
            <a:r>
              <a:rPr lang="en-US" altLang="zh-CN" i="1" dirty="0">
                <a:sym typeface="Symbol" pitchFamily="18" charset="2"/>
              </a:rPr>
              <a:t>E</a:t>
            </a:r>
            <a:r>
              <a:rPr lang="en-US" altLang="zh-CN" baseline="-25000" dirty="0">
                <a:sym typeface="Symbol" pitchFamily="18" charset="2"/>
              </a:rPr>
              <a:t>3</a:t>
            </a:r>
            <a:r>
              <a:rPr lang="en-US" altLang="zh-CN" dirty="0">
                <a:sym typeface="Symbol" pitchFamily="18" charset="2"/>
              </a:rPr>
              <a:t> = </a:t>
            </a:r>
            <a:r>
              <a:rPr lang="en-US" altLang="zh-CN" i="1" dirty="0"/>
              <a:t>E</a:t>
            </a:r>
            <a:r>
              <a:rPr lang="en-US" altLang="zh-CN" baseline="-25000" dirty="0"/>
              <a:t>1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 (</a:t>
            </a:r>
            <a:r>
              <a:rPr lang="en-US" altLang="zh-CN" i="1" dirty="0">
                <a:sym typeface="Symbol" pitchFamily="18" charset="2"/>
              </a:rPr>
              <a:t>E</a:t>
            </a:r>
            <a:r>
              <a:rPr lang="en-US" altLang="zh-CN" baseline="-25000" dirty="0">
                <a:sym typeface="Symbol" pitchFamily="18" charset="2"/>
              </a:rPr>
              <a:t>2</a:t>
            </a:r>
            <a:r>
              <a:rPr lang="en-US" altLang="zh-CN" dirty="0">
                <a:sym typeface="Symbol" pitchFamily="18" charset="2"/>
              </a:rPr>
              <a:t>  </a:t>
            </a:r>
            <a:r>
              <a:rPr lang="en-US" altLang="zh-CN" i="1" dirty="0">
                <a:sym typeface="Symbol" pitchFamily="18" charset="2"/>
              </a:rPr>
              <a:t>E</a:t>
            </a:r>
            <a:r>
              <a:rPr lang="en-US" altLang="zh-CN" baseline="-25000" dirty="0">
                <a:sym typeface="Symbol" pitchFamily="18" charset="2"/>
              </a:rPr>
              <a:t>3</a:t>
            </a:r>
            <a:r>
              <a:rPr lang="en-US" altLang="zh-CN" dirty="0">
                <a:sym typeface="Symbol" pitchFamily="18" charset="2"/>
              </a:rPr>
              <a:t>)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64047A-4811-4E07-A303-819B1194E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C0652-56BA-4AB0-B9CA-6784118990E5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68968B-D63C-4C12-8B68-C6BB760DB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9569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2FA677-607F-42A4-90D4-44E0A5993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Equivalence Rules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922C07-7079-4129-9745-EA82B0F80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8925" indent="-288925" eaLnBrk="1" hangingPunct="1"/>
            <a:r>
              <a:rPr lang="en-US" altLang="zh-CN" dirty="0">
                <a:solidFill>
                  <a:srgbClr val="FF0000"/>
                </a:solidFill>
              </a:rPr>
              <a:t>Rule11</a:t>
            </a:r>
            <a:r>
              <a:rPr lang="en-US" altLang="zh-CN" dirty="0">
                <a:solidFill>
                  <a:schemeClr val="folHlink"/>
                </a:solidFill>
              </a:rPr>
              <a:t>.</a:t>
            </a:r>
            <a:r>
              <a:rPr lang="en-US" altLang="zh-CN" dirty="0"/>
              <a:t> (</a:t>
            </a:r>
            <a:r>
              <a:rPr kumimoji="0" lang="zh-CN" altLang="en-US" dirty="0"/>
              <a:t>选择操作对于集合并、交、差的分配率</a:t>
            </a:r>
            <a:r>
              <a:rPr lang="en-US" altLang="zh-CN" dirty="0"/>
              <a:t>) </a:t>
            </a:r>
            <a:r>
              <a:rPr lang="en-US" altLang="zh-CN" dirty="0">
                <a:sym typeface="Symbol" pitchFamily="18" charset="2"/>
              </a:rPr>
              <a:t>The selection operation distributes over ,  and –. </a:t>
            </a:r>
          </a:p>
          <a:p>
            <a:pPr marL="760413" lvl="1" indent="-280988" eaLnBrk="1" hangingPunct="1"/>
            <a:r>
              <a:rPr lang="en-US" altLang="zh-CN" i="1" dirty="0">
                <a:sym typeface="Symbol" pitchFamily="18" charset="2"/>
              </a:rPr>
              <a:t></a:t>
            </a:r>
            <a:r>
              <a:rPr lang="en-US" altLang="zh-CN" baseline="-25000" dirty="0">
                <a:sym typeface="Symbol" pitchFamily="18" charset="2"/>
              </a:rPr>
              <a:t></a:t>
            </a:r>
            <a:r>
              <a:rPr lang="en-US" altLang="zh-CN" i="1" dirty="0">
                <a:sym typeface="Symbol" pitchFamily="18" charset="2"/>
              </a:rPr>
              <a:t> </a:t>
            </a:r>
            <a:r>
              <a:rPr lang="en-US" altLang="zh-CN" dirty="0">
                <a:sym typeface="Greek Symbols" pitchFamily="18" charset="2"/>
              </a:rPr>
              <a:t>(</a:t>
            </a:r>
            <a:r>
              <a:rPr lang="en-US" altLang="zh-CN" i="1" dirty="0">
                <a:sym typeface="Greek Symbols" pitchFamily="18" charset="2"/>
              </a:rPr>
              <a:t>E</a:t>
            </a:r>
            <a:r>
              <a:rPr lang="en-US" altLang="zh-CN" baseline="-25000" dirty="0">
                <a:sym typeface="Greek Symbols" pitchFamily="18" charset="2"/>
              </a:rPr>
              <a:t>1</a:t>
            </a:r>
            <a:r>
              <a:rPr lang="en-US" altLang="zh-CN" dirty="0">
                <a:sym typeface="Greek Symbols" pitchFamily="18" charset="2"/>
              </a:rPr>
              <a:t>  –  </a:t>
            </a:r>
            <a:r>
              <a:rPr lang="en-US" altLang="zh-CN" i="1" dirty="0">
                <a:sym typeface="Greek Symbols" pitchFamily="18" charset="2"/>
              </a:rPr>
              <a:t>E</a:t>
            </a:r>
            <a:r>
              <a:rPr lang="en-US" altLang="zh-CN" baseline="-25000" dirty="0">
                <a:sym typeface="Greek Symbols" pitchFamily="18" charset="2"/>
              </a:rPr>
              <a:t>2</a:t>
            </a:r>
            <a:r>
              <a:rPr lang="en-US" altLang="zh-CN" dirty="0">
                <a:sym typeface="Greek Symbols" pitchFamily="18" charset="2"/>
              </a:rPr>
              <a:t>) = </a:t>
            </a:r>
            <a:r>
              <a:rPr lang="en-US" altLang="zh-CN" i="1" dirty="0">
                <a:sym typeface="Symbol" pitchFamily="18" charset="2"/>
              </a:rPr>
              <a:t></a:t>
            </a:r>
            <a:r>
              <a:rPr lang="en-US" altLang="zh-CN" baseline="-25000" dirty="0">
                <a:sym typeface="Symbol" pitchFamily="18" charset="2"/>
              </a:rPr>
              <a:t></a:t>
            </a:r>
            <a:r>
              <a:rPr lang="en-US" altLang="zh-CN" i="1" dirty="0">
                <a:sym typeface="Greek Symbols" pitchFamily="18" charset="2"/>
              </a:rPr>
              <a:t> </a:t>
            </a:r>
            <a:r>
              <a:rPr lang="en-US" altLang="zh-CN" dirty="0">
                <a:sym typeface="Greek Symbols" pitchFamily="18" charset="2"/>
              </a:rPr>
              <a:t>(</a:t>
            </a:r>
            <a:r>
              <a:rPr lang="en-US" altLang="zh-CN" i="1" dirty="0">
                <a:sym typeface="Greek Symbols" pitchFamily="18" charset="2"/>
              </a:rPr>
              <a:t>E</a:t>
            </a:r>
            <a:r>
              <a:rPr lang="en-US" altLang="zh-CN" baseline="-25000" dirty="0">
                <a:sym typeface="Greek Symbols" pitchFamily="18" charset="2"/>
              </a:rPr>
              <a:t>1</a:t>
            </a:r>
            <a:r>
              <a:rPr lang="en-US" altLang="zh-CN" dirty="0">
                <a:sym typeface="Greek Symbols" pitchFamily="18" charset="2"/>
              </a:rPr>
              <a:t>) –  </a:t>
            </a:r>
            <a:r>
              <a:rPr lang="en-US" altLang="zh-CN" i="1" dirty="0">
                <a:sym typeface="Symbol" pitchFamily="18" charset="2"/>
              </a:rPr>
              <a:t></a:t>
            </a:r>
            <a:r>
              <a:rPr lang="en-US" altLang="zh-CN" baseline="-25000" dirty="0">
                <a:sym typeface="Symbol" pitchFamily="18" charset="2"/>
              </a:rPr>
              <a:t></a:t>
            </a:r>
            <a:r>
              <a:rPr lang="en-US" altLang="zh-CN" dirty="0">
                <a:sym typeface="Greek Symbols" pitchFamily="18" charset="2"/>
              </a:rPr>
              <a:t>(</a:t>
            </a:r>
            <a:r>
              <a:rPr lang="en-US" altLang="zh-CN" i="1" dirty="0">
                <a:sym typeface="Greek Symbols" pitchFamily="18" charset="2"/>
              </a:rPr>
              <a:t>E</a:t>
            </a:r>
            <a:r>
              <a:rPr lang="en-US" altLang="zh-CN" baseline="-25000" dirty="0">
                <a:sym typeface="Greek Symbols" pitchFamily="18" charset="2"/>
              </a:rPr>
              <a:t>2</a:t>
            </a:r>
            <a:r>
              <a:rPr lang="en-US" altLang="zh-CN" dirty="0">
                <a:sym typeface="Greek Symbols" pitchFamily="18" charset="2"/>
              </a:rPr>
              <a:t>)</a:t>
            </a:r>
            <a:endParaRPr lang="en-US" altLang="zh-CN" dirty="0">
              <a:sym typeface="Symbol" pitchFamily="18" charset="2"/>
            </a:endParaRPr>
          </a:p>
          <a:p>
            <a:pPr marL="1144588" lvl="2" indent="-192088" eaLnBrk="1" hangingPunct="1"/>
            <a:r>
              <a:rPr lang="en-US" altLang="zh-CN" dirty="0">
                <a:sym typeface="Greek Symbols" pitchFamily="18" charset="2"/>
              </a:rPr>
              <a:t> similarly for </a:t>
            </a:r>
            <a:r>
              <a:rPr lang="en-US" altLang="zh-CN" dirty="0">
                <a:sym typeface="Symbol" pitchFamily="18" charset="2"/>
              </a:rPr>
              <a:t> and  in place of  –</a:t>
            </a:r>
            <a:endParaRPr lang="en-US" altLang="zh-CN" i="1" dirty="0">
              <a:sym typeface="Symbol" pitchFamily="18" charset="2"/>
            </a:endParaRPr>
          </a:p>
          <a:p>
            <a:pPr marL="760413" lvl="1" indent="-280988" eaLnBrk="1" hangingPunct="1"/>
            <a:r>
              <a:rPr lang="en-US" altLang="zh-CN" i="1" dirty="0">
                <a:sym typeface="Symbol" pitchFamily="18" charset="2"/>
              </a:rPr>
              <a:t></a:t>
            </a:r>
            <a:r>
              <a:rPr lang="en-US" altLang="zh-CN" baseline="-25000" dirty="0">
                <a:sym typeface="Symbol" pitchFamily="18" charset="2"/>
              </a:rPr>
              <a:t></a:t>
            </a:r>
            <a:r>
              <a:rPr lang="en-US" altLang="zh-CN" i="1" dirty="0">
                <a:sym typeface="Greek Symbols" pitchFamily="18" charset="2"/>
              </a:rPr>
              <a:t> </a:t>
            </a:r>
            <a:r>
              <a:rPr lang="en-US" altLang="zh-CN" dirty="0">
                <a:sym typeface="Greek Symbols" pitchFamily="18" charset="2"/>
              </a:rPr>
              <a:t>(</a:t>
            </a:r>
            <a:r>
              <a:rPr lang="en-US" altLang="zh-CN" i="1" dirty="0">
                <a:sym typeface="Greek Symbols" pitchFamily="18" charset="2"/>
              </a:rPr>
              <a:t>E</a:t>
            </a:r>
            <a:r>
              <a:rPr lang="en-US" altLang="zh-CN" baseline="-25000" dirty="0">
                <a:sym typeface="Greek Symbols" pitchFamily="18" charset="2"/>
              </a:rPr>
              <a:t>1</a:t>
            </a:r>
            <a:r>
              <a:rPr lang="en-US" altLang="zh-CN" dirty="0">
                <a:sym typeface="Greek Symbols" pitchFamily="18" charset="2"/>
              </a:rPr>
              <a:t>  –  </a:t>
            </a:r>
            <a:r>
              <a:rPr lang="en-US" altLang="zh-CN" i="1" dirty="0">
                <a:sym typeface="Greek Symbols" pitchFamily="18" charset="2"/>
              </a:rPr>
              <a:t>E</a:t>
            </a:r>
            <a:r>
              <a:rPr lang="en-US" altLang="zh-CN" baseline="-25000" dirty="0">
                <a:sym typeface="Greek Symbols" pitchFamily="18" charset="2"/>
              </a:rPr>
              <a:t>2</a:t>
            </a:r>
            <a:r>
              <a:rPr lang="en-US" altLang="zh-CN" dirty="0">
                <a:sym typeface="Greek Symbols" pitchFamily="18" charset="2"/>
              </a:rPr>
              <a:t>) = </a:t>
            </a:r>
            <a:r>
              <a:rPr lang="en-US" altLang="zh-CN" i="1" dirty="0">
                <a:sym typeface="Symbol" pitchFamily="18" charset="2"/>
              </a:rPr>
              <a:t></a:t>
            </a:r>
            <a:r>
              <a:rPr lang="en-US" altLang="zh-CN" baseline="-25000" dirty="0">
                <a:sym typeface="Symbol" pitchFamily="18" charset="2"/>
              </a:rPr>
              <a:t></a:t>
            </a:r>
            <a:r>
              <a:rPr lang="en-US" altLang="zh-CN" dirty="0">
                <a:sym typeface="Greek Symbols" pitchFamily="18" charset="2"/>
              </a:rPr>
              <a:t>(</a:t>
            </a:r>
            <a:r>
              <a:rPr lang="en-US" altLang="zh-CN" i="1" dirty="0">
                <a:sym typeface="Greek Symbols" pitchFamily="18" charset="2"/>
              </a:rPr>
              <a:t>E</a:t>
            </a:r>
            <a:r>
              <a:rPr lang="en-US" altLang="zh-CN" baseline="-25000" dirty="0">
                <a:sym typeface="Greek Symbols" pitchFamily="18" charset="2"/>
              </a:rPr>
              <a:t>1</a:t>
            </a:r>
            <a:r>
              <a:rPr lang="en-US" altLang="zh-CN" dirty="0">
                <a:sym typeface="Greek Symbols" pitchFamily="18" charset="2"/>
              </a:rPr>
              <a:t>) –  </a:t>
            </a:r>
            <a:r>
              <a:rPr lang="en-US" altLang="zh-CN" i="1" dirty="0">
                <a:sym typeface="Greek Symbols" pitchFamily="18" charset="2"/>
              </a:rPr>
              <a:t>E</a:t>
            </a:r>
            <a:r>
              <a:rPr lang="en-US" altLang="zh-CN" baseline="-25000" dirty="0">
                <a:sym typeface="Greek Symbols" pitchFamily="18" charset="2"/>
              </a:rPr>
              <a:t>2</a:t>
            </a:r>
            <a:endParaRPr lang="en-US" altLang="zh-CN" dirty="0">
              <a:sym typeface="Symbol" pitchFamily="18" charset="2"/>
            </a:endParaRPr>
          </a:p>
          <a:p>
            <a:pPr marL="1144588" lvl="2" indent="-192088" eaLnBrk="1" hangingPunct="1"/>
            <a:r>
              <a:rPr lang="en-US" altLang="zh-CN" dirty="0">
                <a:sym typeface="Greek Symbols" pitchFamily="18" charset="2"/>
              </a:rPr>
              <a:t> similarly for </a:t>
            </a:r>
            <a:r>
              <a:rPr lang="en-US" altLang="zh-CN" dirty="0">
                <a:sym typeface="Symbol" pitchFamily="18" charset="2"/>
              </a:rPr>
              <a:t> in place of  –, but not for </a:t>
            </a:r>
            <a:endParaRPr lang="en-US" altLang="zh-CN" b="1" i="1" dirty="0">
              <a:solidFill>
                <a:schemeClr val="accent2"/>
              </a:solidFill>
            </a:endParaRPr>
          </a:p>
          <a:p>
            <a:pPr marL="288925" indent="-288925" eaLnBrk="1" hangingPunct="1"/>
            <a:endParaRPr lang="en-US" altLang="zh-CN" dirty="0">
              <a:solidFill>
                <a:schemeClr val="folHlink"/>
              </a:solidFill>
            </a:endParaRPr>
          </a:p>
          <a:p>
            <a:pPr marL="288925" indent="-288925" eaLnBrk="1" hangingPunct="1"/>
            <a:r>
              <a:rPr lang="en-US" altLang="zh-CN" dirty="0">
                <a:solidFill>
                  <a:srgbClr val="FF0000"/>
                </a:solidFill>
              </a:rPr>
              <a:t>Rule12</a:t>
            </a:r>
            <a:r>
              <a:rPr lang="en-US" altLang="zh-CN" dirty="0">
                <a:solidFill>
                  <a:schemeClr val="folHlink"/>
                </a:solidFill>
              </a:rPr>
              <a:t>.</a:t>
            </a:r>
            <a:r>
              <a:rPr lang="en-US" altLang="zh-CN" dirty="0"/>
              <a:t> (</a:t>
            </a:r>
            <a:r>
              <a:rPr kumimoji="0" lang="zh-CN" altLang="en-US" dirty="0"/>
              <a:t>投影操作对于集合并的分配率</a:t>
            </a:r>
            <a:r>
              <a:rPr lang="en-US" altLang="zh-CN" dirty="0"/>
              <a:t>) </a:t>
            </a:r>
            <a:r>
              <a:rPr lang="en-US" altLang="zh-CN" dirty="0">
                <a:sym typeface="Greek Symbols" pitchFamily="18" charset="2"/>
              </a:rPr>
              <a:t>The projection operation distributes over union</a:t>
            </a:r>
          </a:p>
          <a:p>
            <a:pPr marL="288925" indent="-288925" eaLnBrk="1" hangingPunct="1">
              <a:buFont typeface="Wingdings" pitchFamily="2" charset="2"/>
              <a:buNone/>
            </a:pPr>
            <a:r>
              <a:rPr lang="en-US" altLang="zh-CN" dirty="0">
                <a:sym typeface="Greek Symbols" pitchFamily="18" charset="2"/>
              </a:rPr>
              <a:t>                       </a:t>
            </a:r>
            <a:r>
              <a:rPr lang="en-US" altLang="zh-CN" dirty="0">
                <a:sym typeface="Symbol" pitchFamily="18" charset="2"/>
              </a:rPr>
              <a:t></a:t>
            </a:r>
            <a:r>
              <a:rPr lang="en-US" altLang="zh-CN" baseline="-25000" dirty="0">
                <a:sym typeface="Symbol" pitchFamily="18" charset="2"/>
              </a:rPr>
              <a:t>L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dirty="0"/>
              <a:t>E</a:t>
            </a:r>
            <a:r>
              <a:rPr lang="en-US" altLang="zh-CN" baseline="-25000" dirty="0"/>
              <a:t>1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 E</a:t>
            </a:r>
            <a:r>
              <a:rPr lang="en-US" altLang="zh-CN" baseline="-25000" dirty="0">
                <a:sym typeface="Symbol" pitchFamily="18" charset="2"/>
              </a:rPr>
              <a:t>2</a:t>
            </a:r>
            <a:r>
              <a:rPr lang="en-US" altLang="zh-CN" dirty="0">
                <a:sym typeface="Symbol" pitchFamily="18" charset="2"/>
              </a:rPr>
              <a:t>) = (</a:t>
            </a:r>
            <a:r>
              <a:rPr lang="en-US" altLang="zh-CN" baseline="-25000" dirty="0">
                <a:sym typeface="Symbol" pitchFamily="18" charset="2"/>
              </a:rPr>
              <a:t>L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dirty="0"/>
              <a:t>E</a:t>
            </a:r>
            <a:r>
              <a:rPr lang="en-US" altLang="zh-CN" baseline="-25000" dirty="0"/>
              <a:t>1</a:t>
            </a:r>
            <a:r>
              <a:rPr lang="en-US" altLang="zh-CN" dirty="0"/>
              <a:t>)) </a:t>
            </a:r>
            <a:r>
              <a:rPr lang="en-US" altLang="zh-CN" dirty="0">
                <a:sym typeface="Symbol" pitchFamily="18" charset="2"/>
              </a:rPr>
              <a:t> (</a:t>
            </a:r>
            <a:r>
              <a:rPr lang="en-US" altLang="zh-CN" baseline="-25000" dirty="0">
                <a:sym typeface="Symbol" pitchFamily="18" charset="2"/>
              </a:rPr>
              <a:t>L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dirty="0"/>
              <a:t>E</a:t>
            </a:r>
            <a:r>
              <a:rPr lang="en-US" altLang="zh-CN" baseline="-25000" dirty="0"/>
              <a:t>2</a:t>
            </a:r>
            <a:r>
              <a:rPr lang="en-US" altLang="zh-CN" dirty="0"/>
              <a:t>)) </a:t>
            </a:r>
            <a:endParaRPr lang="en-US" altLang="zh-CN" b="1" i="1" dirty="0">
              <a:solidFill>
                <a:schemeClr val="accent2"/>
              </a:solidFill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18CABF-504D-4426-922D-A377CEE58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3C83-4720-427D-9314-F5757B21E4AF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7D681E4-9C9B-4F7B-A2E4-ED2A1B313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321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9A8F6-59A5-4080-BAEA-C30C38D9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One: Pushing Selections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0B407F-1E7C-4420-982E-2D7A05D74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Query:  Find the </a:t>
            </a:r>
            <a:r>
              <a:rPr lang="en-US" altLang="zh-CN" i="1" dirty="0">
                <a:ea typeface="ＭＳ Ｐゴシック" pitchFamily="34" charset="-128"/>
                <a:cs typeface="Times New Roman" pitchFamily="18" charset="0"/>
              </a:rPr>
              <a:t>names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 of all instructors in the </a:t>
            </a:r>
            <a:r>
              <a:rPr lang="en-US" altLang="zh-CN" i="1" dirty="0">
                <a:ea typeface="ＭＳ Ｐゴシック" pitchFamily="34" charset="-128"/>
                <a:cs typeface="Times New Roman" pitchFamily="18" charset="0"/>
              </a:rPr>
              <a:t>Music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 department, along with the titles of the courses that they teach</a:t>
            </a:r>
          </a:p>
          <a:p>
            <a:pPr lvl="1"/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</a:t>
            </a:r>
            <a:r>
              <a:rPr lang="en-US" altLang="zh-CN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name, title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(</a:t>
            </a:r>
            <a:r>
              <a:rPr lang="en-US" altLang="zh-CN" i="1" baseline="-25000" dirty="0" err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dept_name</a:t>
            </a:r>
            <a:r>
              <a:rPr lang="en-US" altLang="zh-CN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= </a:t>
            </a:r>
            <a:r>
              <a:rPr lang="ja-JP" altLang="en-US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“</a:t>
            </a:r>
            <a: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Music</a:t>
            </a:r>
            <a:r>
              <a:rPr lang="ja-JP" altLang="en-US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”</a:t>
            </a:r>
            <a:b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</a:br>
            <a: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	</a:t>
            </a:r>
            <a:r>
              <a:rPr lang="en-US" altLang="zh-CN" b="1" dirty="0">
                <a:solidFill>
                  <a:srgbClr val="FF0000"/>
                </a:solidFill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{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instructor     (teaches          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</a:t>
            </a:r>
            <a:r>
              <a:rPr lang="en-US" altLang="ja-JP" i="1" baseline="-25000" dirty="0" err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course_id</a:t>
            </a:r>
            <a:r>
              <a:rPr lang="en-US" altLang="ja-JP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, title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course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))</a:t>
            </a:r>
            <a:r>
              <a:rPr lang="en-US" altLang="zh-CN" b="1" dirty="0">
                <a:solidFill>
                  <a:srgbClr val="FF0000"/>
                </a:solidFill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}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)</a:t>
            </a:r>
          </a:p>
          <a:p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Transformation using rule 7a.</a:t>
            </a:r>
            <a:b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</a:br>
            <a:endParaRPr lang="en-US" altLang="zh-CN" dirty="0">
              <a:ea typeface="ＭＳ Ｐゴシック" pitchFamily="34" charset="-128"/>
              <a:cs typeface="Times New Roman" pitchFamily="18" charset="0"/>
              <a:sym typeface="Symbol" pitchFamily="18" charset="2"/>
            </a:endParaRPr>
          </a:p>
          <a:p>
            <a:pPr lvl="1"/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</a:t>
            </a:r>
            <a:r>
              <a:rPr lang="en-US" altLang="zh-CN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name, title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((</a:t>
            </a:r>
            <a:r>
              <a:rPr lang="en-US" altLang="zh-CN" i="1" baseline="-25000" dirty="0" err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dept_name</a:t>
            </a:r>
            <a:r>
              <a:rPr lang="en-US" altLang="zh-CN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= </a:t>
            </a:r>
            <a:r>
              <a:rPr lang="ja-JP" altLang="en-US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“</a:t>
            </a:r>
            <a: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Music</a:t>
            </a:r>
            <a:r>
              <a:rPr lang="ja-JP" altLang="en-US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”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instructor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))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    </a:t>
            </a:r>
            <a:b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</a:b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              (teaches          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</a:t>
            </a:r>
            <a:r>
              <a:rPr lang="en-US" altLang="ja-JP" i="1" baseline="-25000" dirty="0" err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course_id</a:t>
            </a:r>
            <a:r>
              <a:rPr lang="en-US" altLang="ja-JP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, title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course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)))</a:t>
            </a:r>
          </a:p>
          <a:p>
            <a:endParaRPr lang="en-US" altLang="zh-CN" dirty="0">
              <a:ea typeface="ＭＳ Ｐゴシック" pitchFamily="34" charset="-128"/>
              <a:cs typeface="Times New Roman" pitchFamily="18" charset="0"/>
              <a:sym typeface="Symbol" pitchFamily="18" charset="2"/>
            </a:endParaRPr>
          </a:p>
          <a:p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Performing the selection as early as possible reduces the size of the relation to be joined. </a:t>
            </a:r>
            <a:endParaRPr lang="en-US" altLang="zh-CN" baseline="-25000" dirty="0">
              <a:ea typeface="ＭＳ Ｐゴシック" pitchFamily="34" charset="-128"/>
              <a:cs typeface="Times New Roman" pitchFamily="18" charset="0"/>
              <a:sym typeface="Symbol" pitchFamily="18" charset="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3C473F-D54A-4279-BA52-4B37F35F3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7B97-99CE-40AB-8164-B7724F3B8B22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2D627A-5138-480C-A9B3-0405D2D8C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F183D6F6-1B01-4C2D-81C8-659A24684A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143702" y="2110922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zh-CN" altLang="zh-CN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89E6C3FE-C384-4E99-AD2B-DAAB7B8A0C5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599484" y="2110922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zh-CN" altLang="zh-CN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253B2066-7820-417A-89DD-0580F75DE8E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10639" y="3687187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zh-CN" altLang="zh-CN"/>
          </a:p>
        </p:txBody>
      </p:sp>
      <p:cxnSp>
        <p:nvCxnSpPr>
          <p:cNvPr id="9" name="直接连接符 12">
            <a:extLst>
              <a:ext uri="{FF2B5EF4-FFF2-40B4-BE49-F238E27FC236}">
                <a16:creationId xmlns:a16="http://schemas.microsoft.com/office/drawing/2014/main" id="{EAD0BB78-2D90-4807-9828-1A0D0FCC60A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51262" y="2366250"/>
            <a:ext cx="1706562" cy="0"/>
          </a:xfrm>
          <a:prstGeom prst="line">
            <a:avLst/>
          </a:prstGeom>
          <a:noFill/>
          <a:ln w="19050" algn="ctr">
            <a:solidFill>
              <a:srgbClr val="92D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任意多边形 1">
            <a:extLst>
              <a:ext uri="{FF2B5EF4-FFF2-40B4-BE49-F238E27FC236}">
                <a16:creationId xmlns:a16="http://schemas.microsoft.com/office/drawing/2014/main" id="{21ABD4A6-53D7-4CBB-9BE7-2804C31050A2}"/>
              </a:ext>
            </a:extLst>
          </p:cNvPr>
          <p:cNvSpPr>
            <a:spLocks/>
          </p:cNvSpPr>
          <p:nvPr/>
        </p:nvSpPr>
        <p:spPr bwMode="auto">
          <a:xfrm>
            <a:off x="1186980" y="1899979"/>
            <a:ext cx="1635125" cy="525462"/>
          </a:xfrm>
          <a:custGeom>
            <a:avLst/>
            <a:gdLst>
              <a:gd name="T0" fmla="*/ 75595 w 1704757"/>
              <a:gd name="T1" fmla="*/ 434417 h 524933"/>
              <a:gd name="T2" fmla="*/ 109956 w 1704757"/>
              <a:gd name="T3" fmla="*/ 442935 h 524933"/>
              <a:gd name="T4" fmla="*/ 130574 w 1704757"/>
              <a:gd name="T5" fmla="*/ 451453 h 524933"/>
              <a:gd name="T6" fmla="*/ 178678 w 1704757"/>
              <a:gd name="T7" fmla="*/ 459972 h 524933"/>
              <a:gd name="T8" fmla="*/ 233657 w 1704757"/>
              <a:gd name="T9" fmla="*/ 477007 h 524933"/>
              <a:gd name="T10" fmla="*/ 261145 w 1704757"/>
              <a:gd name="T11" fmla="*/ 485525 h 524933"/>
              <a:gd name="T12" fmla="*/ 391718 w 1704757"/>
              <a:gd name="T13" fmla="*/ 502560 h 524933"/>
              <a:gd name="T14" fmla="*/ 432952 w 1704757"/>
              <a:gd name="T15" fmla="*/ 511079 h 524933"/>
              <a:gd name="T16" fmla="*/ 536035 w 1704757"/>
              <a:gd name="T17" fmla="*/ 528116 h 524933"/>
              <a:gd name="T18" fmla="*/ 1065197 w 1704757"/>
              <a:gd name="T19" fmla="*/ 519597 h 524933"/>
              <a:gd name="T20" fmla="*/ 1106430 w 1704757"/>
              <a:gd name="T21" fmla="*/ 511079 h 524933"/>
              <a:gd name="T22" fmla="*/ 1202641 w 1704757"/>
              <a:gd name="T23" fmla="*/ 494042 h 524933"/>
              <a:gd name="T24" fmla="*/ 1223259 w 1704757"/>
              <a:gd name="T25" fmla="*/ 485525 h 524933"/>
              <a:gd name="T26" fmla="*/ 1285108 w 1704757"/>
              <a:gd name="T27" fmla="*/ 468489 h 524933"/>
              <a:gd name="T28" fmla="*/ 1305726 w 1704757"/>
              <a:gd name="T29" fmla="*/ 451453 h 524933"/>
              <a:gd name="T30" fmla="*/ 1346959 w 1704757"/>
              <a:gd name="T31" fmla="*/ 425899 h 524933"/>
              <a:gd name="T32" fmla="*/ 1360703 w 1704757"/>
              <a:gd name="T33" fmla="*/ 400345 h 524933"/>
              <a:gd name="T34" fmla="*/ 1381321 w 1704757"/>
              <a:gd name="T35" fmla="*/ 374791 h 524933"/>
              <a:gd name="T36" fmla="*/ 1360703 w 1704757"/>
              <a:gd name="T37" fmla="*/ 204432 h 524933"/>
              <a:gd name="T38" fmla="*/ 1353830 w 1704757"/>
              <a:gd name="T39" fmla="*/ 178878 h 524933"/>
              <a:gd name="T40" fmla="*/ 1346959 w 1704757"/>
              <a:gd name="T41" fmla="*/ 153324 h 524933"/>
              <a:gd name="T42" fmla="*/ 1305726 w 1704757"/>
              <a:gd name="T43" fmla="*/ 127769 h 524933"/>
              <a:gd name="T44" fmla="*/ 1278236 w 1704757"/>
              <a:gd name="T45" fmla="*/ 119252 h 524933"/>
              <a:gd name="T46" fmla="*/ 1257620 w 1704757"/>
              <a:gd name="T47" fmla="*/ 93697 h 524933"/>
              <a:gd name="T48" fmla="*/ 1223259 w 1704757"/>
              <a:gd name="T49" fmla="*/ 85179 h 524933"/>
              <a:gd name="T50" fmla="*/ 1168281 w 1704757"/>
              <a:gd name="T51" fmla="*/ 68143 h 524933"/>
              <a:gd name="T52" fmla="*/ 1140791 w 1704757"/>
              <a:gd name="T53" fmla="*/ 51106 h 524933"/>
              <a:gd name="T54" fmla="*/ 1092685 w 1704757"/>
              <a:gd name="T55" fmla="*/ 42591 h 524933"/>
              <a:gd name="T56" fmla="*/ 1051453 w 1704757"/>
              <a:gd name="T57" fmla="*/ 34070 h 524933"/>
              <a:gd name="T58" fmla="*/ 1023962 w 1704757"/>
              <a:gd name="T59" fmla="*/ 25556 h 524933"/>
              <a:gd name="T60" fmla="*/ 982730 w 1704757"/>
              <a:gd name="T61" fmla="*/ 17035 h 524933"/>
              <a:gd name="T62" fmla="*/ 920879 w 1704757"/>
              <a:gd name="T63" fmla="*/ 0 h 524933"/>
              <a:gd name="T64" fmla="*/ 536035 w 1704757"/>
              <a:gd name="T65" fmla="*/ 17035 h 524933"/>
              <a:gd name="T66" fmla="*/ 494802 w 1704757"/>
              <a:gd name="T67" fmla="*/ 25556 h 524933"/>
              <a:gd name="T68" fmla="*/ 295507 w 1704757"/>
              <a:gd name="T69" fmla="*/ 42591 h 524933"/>
              <a:gd name="T70" fmla="*/ 254274 w 1704757"/>
              <a:gd name="T71" fmla="*/ 51106 h 524933"/>
              <a:gd name="T72" fmla="*/ 144317 w 1704757"/>
              <a:gd name="T73" fmla="*/ 59626 h 524933"/>
              <a:gd name="T74" fmla="*/ 130574 w 1704757"/>
              <a:gd name="T75" fmla="*/ 76662 h 524933"/>
              <a:gd name="T76" fmla="*/ 109956 w 1704757"/>
              <a:gd name="T77" fmla="*/ 93697 h 524933"/>
              <a:gd name="T78" fmla="*/ 68722 w 1704757"/>
              <a:gd name="T79" fmla="*/ 110732 h 524933"/>
              <a:gd name="T80" fmla="*/ 13745 w 1704757"/>
              <a:gd name="T81" fmla="*/ 161841 h 524933"/>
              <a:gd name="T82" fmla="*/ 0 w 1704757"/>
              <a:gd name="T83" fmla="*/ 187395 h 524933"/>
              <a:gd name="T84" fmla="*/ 6872 w 1704757"/>
              <a:gd name="T85" fmla="*/ 247021 h 524933"/>
              <a:gd name="T86" fmla="*/ 20617 w 1704757"/>
              <a:gd name="T87" fmla="*/ 298130 h 524933"/>
              <a:gd name="T88" fmla="*/ 20617 w 1704757"/>
              <a:gd name="T89" fmla="*/ 408864 h 52493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704757" h="524933">
                <a:moveTo>
                  <a:pt x="93133" y="431800"/>
                </a:moveTo>
                <a:cubicBezTo>
                  <a:pt x="107244" y="434622"/>
                  <a:pt x="121506" y="436776"/>
                  <a:pt x="135467" y="440266"/>
                </a:cubicBezTo>
                <a:cubicBezTo>
                  <a:pt x="144125" y="442430"/>
                  <a:pt x="152116" y="446983"/>
                  <a:pt x="160867" y="448733"/>
                </a:cubicBezTo>
                <a:cubicBezTo>
                  <a:pt x="180435" y="452647"/>
                  <a:pt x="200565" y="453286"/>
                  <a:pt x="220133" y="457200"/>
                </a:cubicBezTo>
                <a:cubicBezTo>
                  <a:pt x="242954" y="461764"/>
                  <a:pt x="265289" y="468489"/>
                  <a:pt x="287867" y="474133"/>
                </a:cubicBezTo>
                <a:cubicBezTo>
                  <a:pt x="299156" y="476955"/>
                  <a:pt x="310155" y="481442"/>
                  <a:pt x="321733" y="482600"/>
                </a:cubicBezTo>
                <a:lnTo>
                  <a:pt x="482600" y="499533"/>
                </a:lnTo>
                <a:cubicBezTo>
                  <a:pt x="499616" y="501802"/>
                  <a:pt x="516433" y="505390"/>
                  <a:pt x="533400" y="508000"/>
                </a:cubicBezTo>
                <a:cubicBezTo>
                  <a:pt x="583999" y="515784"/>
                  <a:pt x="608430" y="518436"/>
                  <a:pt x="660400" y="524933"/>
                </a:cubicBezTo>
                <a:lnTo>
                  <a:pt x="1312333" y="516466"/>
                </a:lnTo>
                <a:cubicBezTo>
                  <a:pt x="1329495" y="516052"/>
                  <a:pt x="1346139" y="510428"/>
                  <a:pt x="1363133" y="508000"/>
                </a:cubicBezTo>
                <a:cubicBezTo>
                  <a:pt x="1399023" y="502873"/>
                  <a:pt x="1445300" y="499147"/>
                  <a:pt x="1481667" y="491066"/>
                </a:cubicBezTo>
                <a:cubicBezTo>
                  <a:pt x="1490379" y="489130"/>
                  <a:pt x="1498355" y="484536"/>
                  <a:pt x="1507067" y="482600"/>
                </a:cubicBezTo>
                <a:cubicBezTo>
                  <a:pt x="1530482" y="477397"/>
                  <a:pt x="1560394" y="477102"/>
                  <a:pt x="1583267" y="465666"/>
                </a:cubicBezTo>
                <a:cubicBezTo>
                  <a:pt x="1592368" y="461115"/>
                  <a:pt x="1599566" y="453284"/>
                  <a:pt x="1608667" y="448733"/>
                </a:cubicBezTo>
                <a:cubicBezTo>
                  <a:pt x="1678774" y="413680"/>
                  <a:pt x="1586675" y="471860"/>
                  <a:pt x="1659467" y="423333"/>
                </a:cubicBezTo>
                <a:cubicBezTo>
                  <a:pt x="1665111" y="414866"/>
                  <a:pt x="1669886" y="405750"/>
                  <a:pt x="1676400" y="397933"/>
                </a:cubicBezTo>
                <a:cubicBezTo>
                  <a:pt x="1684065" y="388735"/>
                  <a:pt x="1700401" y="384425"/>
                  <a:pt x="1701800" y="372533"/>
                </a:cubicBezTo>
                <a:cubicBezTo>
                  <a:pt x="1711114" y="293359"/>
                  <a:pt x="1697274" y="265821"/>
                  <a:pt x="1676400" y="203200"/>
                </a:cubicBezTo>
                <a:lnTo>
                  <a:pt x="1667933" y="177800"/>
                </a:lnTo>
                <a:cubicBezTo>
                  <a:pt x="1665111" y="169333"/>
                  <a:pt x="1667934" y="155222"/>
                  <a:pt x="1659467" y="152400"/>
                </a:cubicBezTo>
                <a:cubicBezTo>
                  <a:pt x="1552429" y="116719"/>
                  <a:pt x="1723567" y="176243"/>
                  <a:pt x="1608667" y="127000"/>
                </a:cubicBezTo>
                <a:cubicBezTo>
                  <a:pt x="1597971" y="122416"/>
                  <a:pt x="1586089" y="121355"/>
                  <a:pt x="1574800" y="118533"/>
                </a:cubicBezTo>
                <a:cubicBezTo>
                  <a:pt x="1566333" y="110066"/>
                  <a:pt x="1560110" y="98488"/>
                  <a:pt x="1549400" y="93133"/>
                </a:cubicBezTo>
                <a:cubicBezTo>
                  <a:pt x="1536529" y="86697"/>
                  <a:pt x="1521089" y="87902"/>
                  <a:pt x="1507067" y="84666"/>
                </a:cubicBezTo>
                <a:cubicBezTo>
                  <a:pt x="1484390" y="79433"/>
                  <a:pt x="1460149" y="78141"/>
                  <a:pt x="1439333" y="67733"/>
                </a:cubicBezTo>
                <a:cubicBezTo>
                  <a:pt x="1428044" y="62089"/>
                  <a:pt x="1417643" y="54121"/>
                  <a:pt x="1405467" y="50800"/>
                </a:cubicBezTo>
                <a:cubicBezTo>
                  <a:pt x="1386214" y="45549"/>
                  <a:pt x="1365924" y="45368"/>
                  <a:pt x="1346200" y="42333"/>
                </a:cubicBezTo>
                <a:cubicBezTo>
                  <a:pt x="1329233" y="39723"/>
                  <a:pt x="1312234" y="37233"/>
                  <a:pt x="1295400" y="33866"/>
                </a:cubicBezTo>
                <a:cubicBezTo>
                  <a:pt x="1283990" y="31584"/>
                  <a:pt x="1272943" y="27682"/>
                  <a:pt x="1261533" y="25400"/>
                </a:cubicBezTo>
                <a:cubicBezTo>
                  <a:pt x="1244699" y="22033"/>
                  <a:pt x="1227567" y="20300"/>
                  <a:pt x="1210733" y="16933"/>
                </a:cubicBezTo>
                <a:cubicBezTo>
                  <a:pt x="1185219" y="11830"/>
                  <a:pt x="1159933" y="5644"/>
                  <a:pt x="1134533" y="0"/>
                </a:cubicBezTo>
                <a:lnTo>
                  <a:pt x="660400" y="16933"/>
                </a:lnTo>
                <a:cubicBezTo>
                  <a:pt x="643253" y="17763"/>
                  <a:pt x="626704" y="23934"/>
                  <a:pt x="609600" y="25400"/>
                </a:cubicBezTo>
                <a:cubicBezTo>
                  <a:pt x="527861" y="32406"/>
                  <a:pt x="364067" y="42333"/>
                  <a:pt x="364067" y="42333"/>
                </a:cubicBezTo>
                <a:cubicBezTo>
                  <a:pt x="347134" y="45155"/>
                  <a:pt x="330363" y="49246"/>
                  <a:pt x="313267" y="50800"/>
                </a:cubicBezTo>
                <a:cubicBezTo>
                  <a:pt x="268209" y="54896"/>
                  <a:pt x="222428" y="51828"/>
                  <a:pt x="177800" y="59266"/>
                </a:cubicBezTo>
                <a:cubicBezTo>
                  <a:pt x="169926" y="60578"/>
                  <a:pt x="167100" y="71213"/>
                  <a:pt x="160867" y="76200"/>
                </a:cubicBezTo>
                <a:cubicBezTo>
                  <a:pt x="152921" y="82557"/>
                  <a:pt x="144766" y="89000"/>
                  <a:pt x="135467" y="93133"/>
                </a:cubicBezTo>
                <a:cubicBezTo>
                  <a:pt x="119156" y="100382"/>
                  <a:pt x="84667" y="110066"/>
                  <a:pt x="84667" y="110066"/>
                </a:cubicBezTo>
                <a:cubicBezTo>
                  <a:pt x="61459" y="125538"/>
                  <a:pt x="34830" y="138495"/>
                  <a:pt x="16933" y="160866"/>
                </a:cubicBezTo>
                <a:cubicBezTo>
                  <a:pt x="10576" y="168812"/>
                  <a:pt x="5644" y="177799"/>
                  <a:pt x="0" y="186266"/>
                </a:cubicBezTo>
                <a:cubicBezTo>
                  <a:pt x="2822" y="206022"/>
                  <a:pt x="3980" y="226088"/>
                  <a:pt x="8467" y="245533"/>
                </a:cubicBezTo>
                <a:cubicBezTo>
                  <a:pt x="12481" y="262925"/>
                  <a:pt x="25400" y="278484"/>
                  <a:pt x="25400" y="296333"/>
                </a:cubicBezTo>
                <a:lnTo>
                  <a:pt x="25400" y="40640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cxnSp>
        <p:nvCxnSpPr>
          <p:cNvPr id="11" name="直接连接符 15">
            <a:extLst>
              <a:ext uri="{FF2B5EF4-FFF2-40B4-BE49-F238E27FC236}">
                <a16:creationId xmlns:a16="http://schemas.microsoft.com/office/drawing/2014/main" id="{A491C041-2949-4515-984D-D5C03163A6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98220" y="3642025"/>
            <a:ext cx="4079875" cy="0"/>
          </a:xfrm>
          <a:prstGeom prst="line">
            <a:avLst/>
          </a:prstGeom>
          <a:noFill/>
          <a:ln w="28575" algn="ctr">
            <a:solidFill>
              <a:srgbClr val="92D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任意多边形 8">
            <a:extLst>
              <a:ext uri="{FF2B5EF4-FFF2-40B4-BE49-F238E27FC236}">
                <a16:creationId xmlns:a16="http://schemas.microsoft.com/office/drawing/2014/main" id="{BA182FC0-478D-42F7-8C5A-9F5070F884E3}"/>
              </a:ext>
            </a:extLst>
          </p:cNvPr>
          <p:cNvSpPr>
            <a:spLocks/>
          </p:cNvSpPr>
          <p:nvPr/>
        </p:nvSpPr>
        <p:spPr bwMode="auto">
          <a:xfrm>
            <a:off x="2099001" y="3194180"/>
            <a:ext cx="4250481" cy="523875"/>
          </a:xfrm>
          <a:custGeom>
            <a:avLst/>
            <a:gdLst>
              <a:gd name="T0" fmla="*/ 43746640 w 1704757"/>
              <a:gd name="T1" fmla="*/ 426604 h 524933"/>
              <a:gd name="T2" fmla="*/ 63631826 w 1704757"/>
              <a:gd name="T3" fmla="*/ 434969 h 524933"/>
              <a:gd name="T4" fmla="*/ 75562796 w 1704757"/>
              <a:gd name="T5" fmla="*/ 443334 h 524933"/>
              <a:gd name="T6" fmla="*/ 103401251 w 1704757"/>
              <a:gd name="T7" fmla="*/ 451699 h 524933"/>
              <a:gd name="T8" fmla="*/ 135217311 w 1704757"/>
              <a:gd name="T9" fmla="*/ 468427 h 524933"/>
              <a:gd name="T10" fmla="*/ 151125101 w 1704757"/>
              <a:gd name="T11" fmla="*/ 476792 h 524933"/>
              <a:gd name="T12" fmla="*/ 226687871 w 1704757"/>
              <a:gd name="T13" fmla="*/ 493521 h 524933"/>
              <a:gd name="T14" fmla="*/ 250549712 w 1704757"/>
              <a:gd name="T15" fmla="*/ 501886 h 524933"/>
              <a:gd name="T16" fmla="*/ 310204253 w 1704757"/>
              <a:gd name="T17" fmla="*/ 518617 h 524933"/>
              <a:gd name="T18" fmla="*/ 616431567 w 1704757"/>
              <a:gd name="T19" fmla="*/ 510251 h 524933"/>
              <a:gd name="T20" fmla="*/ 640293374 w 1704757"/>
              <a:gd name="T21" fmla="*/ 501886 h 524933"/>
              <a:gd name="T22" fmla="*/ 695971552 w 1704757"/>
              <a:gd name="T23" fmla="*/ 485156 h 524933"/>
              <a:gd name="T24" fmla="*/ 707902416 w 1704757"/>
              <a:gd name="T25" fmla="*/ 476792 h 524933"/>
              <a:gd name="T26" fmla="*/ 743695193 w 1704757"/>
              <a:gd name="T27" fmla="*/ 460062 h 524933"/>
              <a:gd name="T28" fmla="*/ 755626093 w 1704757"/>
              <a:gd name="T29" fmla="*/ 443334 h 524933"/>
              <a:gd name="T30" fmla="*/ 779488016 w 1704757"/>
              <a:gd name="T31" fmla="*/ 418239 h 524933"/>
              <a:gd name="T32" fmla="*/ 787441833 w 1704757"/>
              <a:gd name="T33" fmla="*/ 393145 h 524933"/>
              <a:gd name="T34" fmla="*/ 799372798 w 1704757"/>
              <a:gd name="T35" fmla="*/ 368051 h 524933"/>
              <a:gd name="T36" fmla="*/ 787441833 w 1704757"/>
              <a:gd name="T37" fmla="*/ 200755 h 524933"/>
              <a:gd name="T38" fmla="*/ 783464646 w 1704757"/>
              <a:gd name="T39" fmla="*/ 175661 h 524933"/>
              <a:gd name="T40" fmla="*/ 779488016 w 1704757"/>
              <a:gd name="T41" fmla="*/ 150566 h 524933"/>
              <a:gd name="T42" fmla="*/ 755626093 w 1704757"/>
              <a:gd name="T43" fmla="*/ 125473 h 524933"/>
              <a:gd name="T44" fmla="*/ 739718018 w 1704757"/>
              <a:gd name="T45" fmla="*/ 117107 h 524933"/>
              <a:gd name="T46" fmla="*/ 727787036 w 1704757"/>
              <a:gd name="T47" fmla="*/ 92012 h 524933"/>
              <a:gd name="T48" fmla="*/ 707902416 w 1704757"/>
              <a:gd name="T49" fmla="*/ 83647 h 524933"/>
              <a:gd name="T50" fmla="*/ 676086190 w 1704757"/>
              <a:gd name="T51" fmla="*/ 66918 h 524933"/>
              <a:gd name="T52" fmla="*/ 660178565 w 1704757"/>
              <a:gd name="T53" fmla="*/ 50189 h 524933"/>
              <a:gd name="T54" fmla="*/ 632339718 w 1704757"/>
              <a:gd name="T55" fmla="*/ 41824 h 524933"/>
              <a:gd name="T56" fmla="*/ 608477644 w 1704757"/>
              <a:gd name="T57" fmla="*/ 33458 h 524933"/>
              <a:gd name="T58" fmla="*/ 592569726 w 1704757"/>
              <a:gd name="T59" fmla="*/ 25094 h 524933"/>
              <a:gd name="T60" fmla="*/ 568707890 w 1704757"/>
              <a:gd name="T61" fmla="*/ 16729 h 524933"/>
              <a:gd name="T62" fmla="*/ 532914946 w 1704757"/>
              <a:gd name="T63" fmla="*/ 0 h 524933"/>
              <a:gd name="T64" fmla="*/ 310204253 w 1704757"/>
              <a:gd name="T65" fmla="*/ 16729 h 524933"/>
              <a:gd name="T66" fmla="*/ 286342417 w 1704757"/>
              <a:gd name="T67" fmla="*/ 25094 h 524933"/>
              <a:gd name="T68" fmla="*/ 171010295 w 1704757"/>
              <a:gd name="T69" fmla="*/ 41824 h 524933"/>
              <a:gd name="T70" fmla="*/ 147148459 w 1704757"/>
              <a:gd name="T71" fmla="*/ 50189 h 524933"/>
              <a:gd name="T72" fmla="*/ 83516632 w 1704757"/>
              <a:gd name="T73" fmla="*/ 58554 h 524933"/>
              <a:gd name="T74" fmla="*/ 75562796 w 1704757"/>
              <a:gd name="T75" fmla="*/ 75283 h 524933"/>
              <a:gd name="T76" fmla="*/ 63631826 w 1704757"/>
              <a:gd name="T77" fmla="*/ 92012 h 524933"/>
              <a:gd name="T78" fmla="*/ 39769993 w 1704757"/>
              <a:gd name="T79" fmla="*/ 108742 h 524933"/>
              <a:gd name="T80" fmla="*/ 7953916 w 1704757"/>
              <a:gd name="T81" fmla="*/ 158930 h 524933"/>
              <a:gd name="T82" fmla="*/ 0 w 1704757"/>
              <a:gd name="T83" fmla="*/ 184025 h 524933"/>
              <a:gd name="T84" fmla="*/ 3977047 w 1704757"/>
              <a:gd name="T85" fmla="*/ 242578 h 524933"/>
              <a:gd name="T86" fmla="*/ 11930970 w 1704757"/>
              <a:gd name="T87" fmla="*/ 292768 h 524933"/>
              <a:gd name="T88" fmla="*/ 11930970 w 1704757"/>
              <a:gd name="T89" fmla="*/ 401510 h 52493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704757" h="524933">
                <a:moveTo>
                  <a:pt x="93133" y="431800"/>
                </a:moveTo>
                <a:cubicBezTo>
                  <a:pt x="107244" y="434622"/>
                  <a:pt x="121506" y="436776"/>
                  <a:pt x="135467" y="440266"/>
                </a:cubicBezTo>
                <a:cubicBezTo>
                  <a:pt x="144125" y="442430"/>
                  <a:pt x="152116" y="446983"/>
                  <a:pt x="160867" y="448733"/>
                </a:cubicBezTo>
                <a:cubicBezTo>
                  <a:pt x="180435" y="452647"/>
                  <a:pt x="200565" y="453286"/>
                  <a:pt x="220133" y="457200"/>
                </a:cubicBezTo>
                <a:cubicBezTo>
                  <a:pt x="242954" y="461764"/>
                  <a:pt x="265289" y="468489"/>
                  <a:pt x="287867" y="474133"/>
                </a:cubicBezTo>
                <a:cubicBezTo>
                  <a:pt x="299156" y="476955"/>
                  <a:pt x="310155" y="481442"/>
                  <a:pt x="321733" y="482600"/>
                </a:cubicBezTo>
                <a:lnTo>
                  <a:pt x="482600" y="499533"/>
                </a:lnTo>
                <a:cubicBezTo>
                  <a:pt x="499616" y="501802"/>
                  <a:pt x="516433" y="505390"/>
                  <a:pt x="533400" y="508000"/>
                </a:cubicBezTo>
                <a:cubicBezTo>
                  <a:pt x="583999" y="515784"/>
                  <a:pt x="608430" y="518436"/>
                  <a:pt x="660400" y="524933"/>
                </a:cubicBezTo>
                <a:lnTo>
                  <a:pt x="1312333" y="516466"/>
                </a:lnTo>
                <a:cubicBezTo>
                  <a:pt x="1329495" y="516052"/>
                  <a:pt x="1346139" y="510428"/>
                  <a:pt x="1363133" y="508000"/>
                </a:cubicBezTo>
                <a:cubicBezTo>
                  <a:pt x="1399023" y="502873"/>
                  <a:pt x="1445300" y="499147"/>
                  <a:pt x="1481667" y="491066"/>
                </a:cubicBezTo>
                <a:cubicBezTo>
                  <a:pt x="1490379" y="489130"/>
                  <a:pt x="1498355" y="484536"/>
                  <a:pt x="1507067" y="482600"/>
                </a:cubicBezTo>
                <a:cubicBezTo>
                  <a:pt x="1530482" y="477397"/>
                  <a:pt x="1560394" y="477102"/>
                  <a:pt x="1583267" y="465666"/>
                </a:cubicBezTo>
                <a:cubicBezTo>
                  <a:pt x="1592368" y="461115"/>
                  <a:pt x="1599566" y="453284"/>
                  <a:pt x="1608667" y="448733"/>
                </a:cubicBezTo>
                <a:cubicBezTo>
                  <a:pt x="1678774" y="413680"/>
                  <a:pt x="1586675" y="471860"/>
                  <a:pt x="1659467" y="423333"/>
                </a:cubicBezTo>
                <a:cubicBezTo>
                  <a:pt x="1665111" y="414866"/>
                  <a:pt x="1669886" y="405750"/>
                  <a:pt x="1676400" y="397933"/>
                </a:cubicBezTo>
                <a:cubicBezTo>
                  <a:pt x="1684065" y="388735"/>
                  <a:pt x="1700401" y="384425"/>
                  <a:pt x="1701800" y="372533"/>
                </a:cubicBezTo>
                <a:cubicBezTo>
                  <a:pt x="1711114" y="293359"/>
                  <a:pt x="1697274" y="265821"/>
                  <a:pt x="1676400" y="203200"/>
                </a:cubicBezTo>
                <a:lnTo>
                  <a:pt x="1667933" y="177800"/>
                </a:lnTo>
                <a:cubicBezTo>
                  <a:pt x="1665111" y="169333"/>
                  <a:pt x="1667934" y="155222"/>
                  <a:pt x="1659467" y="152400"/>
                </a:cubicBezTo>
                <a:cubicBezTo>
                  <a:pt x="1552429" y="116719"/>
                  <a:pt x="1723567" y="176243"/>
                  <a:pt x="1608667" y="127000"/>
                </a:cubicBezTo>
                <a:cubicBezTo>
                  <a:pt x="1597971" y="122416"/>
                  <a:pt x="1586089" y="121355"/>
                  <a:pt x="1574800" y="118533"/>
                </a:cubicBezTo>
                <a:cubicBezTo>
                  <a:pt x="1566333" y="110066"/>
                  <a:pt x="1560110" y="98488"/>
                  <a:pt x="1549400" y="93133"/>
                </a:cubicBezTo>
                <a:cubicBezTo>
                  <a:pt x="1536529" y="86697"/>
                  <a:pt x="1521089" y="87902"/>
                  <a:pt x="1507067" y="84666"/>
                </a:cubicBezTo>
                <a:cubicBezTo>
                  <a:pt x="1484390" y="79433"/>
                  <a:pt x="1460149" y="78141"/>
                  <a:pt x="1439333" y="67733"/>
                </a:cubicBezTo>
                <a:cubicBezTo>
                  <a:pt x="1428044" y="62089"/>
                  <a:pt x="1417643" y="54121"/>
                  <a:pt x="1405467" y="50800"/>
                </a:cubicBezTo>
                <a:cubicBezTo>
                  <a:pt x="1386214" y="45549"/>
                  <a:pt x="1365924" y="45368"/>
                  <a:pt x="1346200" y="42333"/>
                </a:cubicBezTo>
                <a:cubicBezTo>
                  <a:pt x="1329233" y="39723"/>
                  <a:pt x="1312234" y="37233"/>
                  <a:pt x="1295400" y="33866"/>
                </a:cubicBezTo>
                <a:cubicBezTo>
                  <a:pt x="1283990" y="31584"/>
                  <a:pt x="1272943" y="27682"/>
                  <a:pt x="1261533" y="25400"/>
                </a:cubicBezTo>
                <a:cubicBezTo>
                  <a:pt x="1244699" y="22033"/>
                  <a:pt x="1227567" y="20300"/>
                  <a:pt x="1210733" y="16933"/>
                </a:cubicBezTo>
                <a:cubicBezTo>
                  <a:pt x="1185219" y="11830"/>
                  <a:pt x="1159933" y="5644"/>
                  <a:pt x="1134533" y="0"/>
                </a:cubicBezTo>
                <a:lnTo>
                  <a:pt x="660400" y="16933"/>
                </a:lnTo>
                <a:cubicBezTo>
                  <a:pt x="643253" y="17763"/>
                  <a:pt x="626704" y="23934"/>
                  <a:pt x="609600" y="25400"/>
                </a:cubicBezTo>
                <a:cubicBezTo>
                  <a:pt x="527861" y="32406"/>
                  <a:pt x="364067" y="42333"/>
                  <a:pt x="364067" y="42333"/>
                </a:cubicBezTo>
                <a:cubicBezTo>
                  <a:pt x="347134" y="45155"/>
                  <a:pt x="330363" y="49246"/>
                  <a:pt x="313267" y="50800"/>
                </a:cubicBezTo>
                <a:cubicBezTo>
                  <a:pt x="268209" y="54896"/>
                  <a:pt x="222428" y="51828"/>
                  <a:pt x="177800" y="59266"/>
                </a:cubicBezTo>
                <a:cubicBezTo>
                  <a:pt x="169926" y="60578"/>
                  <a:pt x="167100" y="71213"/>
                  <a:pt x="160867" y="76200"/>
                </a:cubicBezTo>
                <a:cubicBezTo>
                  <a:pt x="152921" y="82557"/>
                  <a:pt x="144766" y="89000"/>
                  <a:pt x="135467" y="93133"/>
                </a:cubicBezTo>
                <a:cubicBezTo>
                  <a:pt x="119156" y="100382"/>
                  <a:pt x="84667" y="110066"/>
                  <a:pt x="84667" y="110066"/>
                </a:cubicBezTo>
                <a:cubicBezTo>
                  <a:pt x="61459" y="125538"/>
                  <a:pt x="34830" y="138495"/>
                  <a:pt x="16933" y="160866"/>
                </a:cubicBezTo>
                <a:cubicBezTo>
                  <a:pt x="10576" y="168812"/>
                  <a:pt x="5644" y="177799"/>
                  <a:pt x="0" y="186266"/>
                </a:cubicBezTo>
                <a:cubicBezTo>
                  <a:pt x="2822" y="206022"/>
                  <a:pt x="3980" y="226088"/>
                  <a:pt x="8467" y="245533"/>
                </a:cubicBezTo>
                <a:cubicBezTo>
                  <a:pt x="12481" y="262925"/>
                  <a:pt x="25400" y="278484"/>
                  <a:pt x="25400" y="296333"/>
                </a:cubicBezTo>
                <a:lnTo>
                  <a:pt x="25400" y="40640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9F2621FC-8BC8-4047-944F-09CF841A80B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756343" y="3385022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zh-CN" altLang="zh-CN"/>
          </a:p>
        </p:txBody>
      </p:sp>
      <p:sp>
        <p:nvSpPr>
          <p:cNvPr id="14" name="AutoShape 103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413836D4-12EC-438C-8F07-ECFF62917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877" y="1243830"/>
            <a:ext cx="304800" cy="2286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342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04CB2-7EE7-44A7-B77F-E45E54CE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Times New Roman" pitchFamily="18" charset="0"/>
              </a:rPr>
              <a:t>Example Two</a:t>
            </a:r>
            <a:r>
              <a:rPr lang="zh-CN" altLang="en-US" sz="2800" dirty="0">
                <a:cs typeface="Times New Roman" pitchFamily="18" charset="0"/>
              </a:rPr>
              <a:t>：</a:t>
            </a:r>
            <a:r>
              <a:rPr lang="en-US" altLang="zh-CN" sz="2800" dirty="0">
                <a:cs typeface="Times New Roman" pitchFamily="18" charset="0"/>
              </a:rPr>
              <a:t>Multiple Transformations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B5DBC7-3144-426C-B919-A1C9445FE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Find the names of all instructors in the Music department who have taught a course in 2019, along with the titles of the courses that they taught</a:t>
            </a:r>
          </a:p>
          <a:p>
            <a:pPr lvl="1">
              <a:lnSpc>
                <a:spcPct val="110000"/>
              </a:lnSpc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</a:t>
            </a:r>
            <a:r>
              <a:rPr lang="en-US" altLang="zh-CN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name, title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(</a:t>
            </a:r>
            <a:r>
              <a:rPr lang="en-US" altLang="zh-CN" i="1" baseline="-25000" dirty="0" err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dept_name</a:t>
            </a:r>
            <a:r>
              <a:rPr lang="en-US" altLang="zh-CN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= </a:t>
            </a:r>
            <a:r>
              <a:rPr lang="ja-JP" altLang="en-US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“</a:t>
            </a:r>
            <a: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Music</a:t>
            </a:r>
            <a:r>
              <a:rPr lang="ja-JP" altLang="en-US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”</a:t>
            </a:r>
            <a: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</a:t>
            </a:r>
            <a:r>
              <a:rPr lang="en-US" altLang="ja-JP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year</a:t>
            </a:r>
            <a: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= 2019	</a:t>
            </a:r>
            <a:b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</a:br>
            <a: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   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instructor     (teaches       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</a:t>
            </a:r>
            <a:r>
              <a:rPr lang="en-US" altLang="ja-JP" i="1" baseline="-25000" dirty="0" err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course_id</a:t>
            </a:r>
            <a:r>
              <a:rPr lang="en-US" altLang="ja-JP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, title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course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))))</a:t>
            </a:r>
            <a:endParaRPr lang="en-US" altLang="ja-JP" dirty="0">
              <a:ea typeface="ＭＳ Ｐゴシック" pitchFamily="34" charset="-128"/>
              <a:cs typeface="Times New Roman" pitchFamily="18" charset="0"/>
            </a:endParaRPr>
          </a:p>
          <a:p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Transformation using join associatively (Rule 6a):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</a:t>
            </a:r>
            <a:r>
              <a:rPr lang="en-US" altLang="zh-CN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name, title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(</a:t>
            </a:r>
            <a:r>
              <a:rPr lang="en-US" altLang="zh-CN" i="1" baseline="-25000" dirty="0" err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dept_name</a:t>
            </a:r>
            <a:r>
              <a:rPr lang="en-US" altLang="zh-CN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= </a:t>
            </a:r>
            <a:r>
              <a:rPr lang="ja-JP" altLang="en-US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“</a:t>
            </a:r>
            <a: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Music</a:t>
            </a:r>
            <a:r>
              <a:rPr lang="ja-JP" altLang="en-US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”</a:t>
            </a:r>
            <a: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</a:t>
            </a:r>
            <a:r>
              <a:rPr lang="en-US" altLang="ja-JP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year</a:t>
            </a:r>
            <a: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= 2019	</a:t>
            </a:r>
            <a:b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</a:br>
            <a: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   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((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instructor     teaches)       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</a:t>
            </a:r>
            <a:r>
              <a:rPr lang="en-US" altLang="ja-JP" i="1" baseline="-25000" dirty="0" err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course_id</a:t>
            </a:r>
            <a:r>
              <a:rPr lang="en-US" altLang="ja-JP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, title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course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)))</a:t>
            </a:r>
          </a:p>
          <a:p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Second form provides an opportunity to apply the </a:t>
            </a:r>
            <a:r>
              <a:rPr lang="ja-JP" altLang="en-US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“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perform selections early</a:t>
            </a:r>
            <a:r>
              <a:rPr lang="ja-JP" altLang="en-US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”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rule, resulting in the subexpression, by using Rule 7</a:t>
            </a:r>
          </a:p>
          <a:p>
            <a:pPr>
              <a:buFont typeface="Monotype Sorts" pitchFamily="2" charset="2"/>
              <a:buNone/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          </a:t>
            </a:r>
            <a:r>
              <a:rPr lang="en-US" altLang="zh-CN" i="1" baseline="-25000" dirty="0" err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dept_name</a:t>
            </a:r>
            <a:r>
              <a:rPr lang="en-US" altLang="zh-CN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= </a:t>
            </a:r>
            <a:r>
              <a:rPr lang="ja-JP" altLang="en-US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“</a:t>
            </a:r>
            <a: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Music</a:t>
            </a:r>
            <a:r>
              <a:rPr lang="ja-JP" altLang="en-US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”</a:t>
            </a:r>
            <a: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instructor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)      </a:t>
            </a:r>
            <a:r>
              <a:rPr lang="en-US" altLang="ja-JP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year = </a:t>
            </a:r>
            <a: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2019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(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teaches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)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32E4EC-1F97-4E7D-89CD-F39101AD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182BC-A4B0-4F0D-AD62-3154D7D42297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777959-3CDC-49B3-A24D-0EA4FDA48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6" name="AutoShape 10">
            <a:extLst>
              <a:ext uri="{FF2B5EF4-FFF2-40B4-BE49-F238E27FC236}">
                <a16:creationId xmlns:a16="http://schemas.microsoft.com/office/drawing/2014/main" id="{A66F0451-15B0-4151-AF58-A5BCAC23C09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479805" y="2160101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zh-CN" altLang="zh-CN"/>
          </a:p>
        </p:txBody>
      </p:sp>
      <p:sp>
        <p:nvSpPr>
          <p:cNvPr id="7" name="AutoShape 10">
            <a:extLst>
              <a:ext uri="{FF2B5EF4-FFF2-40B4-BE49-F238E27FC236}">
                <a16:creationId xmlns:a16="http://schemas.microsoft.com/office/drawing/2014/main" id="{7F01AB84-AF49-4C5D-9F76-5FD2F3B5E3A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49377" y="2160101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zh-CN" altLang="zh-CN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32EDF8A0-CD2B-4086-A9BD-7D05C49434D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566323" y="3530300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zh-CN" altLang="zh-CN"/>
          </a:p>
        </p:txBody>
      </p:sp>
      <p:sp>
        <p:nvSpPr>
          <p:cNvPr id="9" name="AutoShape 10">
            <a:extLst>
              <a:ext uri="{FF2B5EF4-FFF2-40B4-BE49-F238E27FC236}">
                <a16:creationId xmlns:a16="http://schemas.microsoft.com/office/drawing/2014/main" id="{02EDF1D8-EAB8-4FC8-AA21-9D14BBE80D5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96030" y="3530300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zh-CN" altLang="zh-CN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603A1682-333D-400C-A910-1117357ECAB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565198" y="4814662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zh-CN" altLang="zh-CN"/>
          </a:p>
        </p:txBody>
      </p:sp>
      <p:cxnSp>
        <p:nvCxnSpPr>
          <p:cNvPr id="11" name="直接连接符 9">
            <a:extLst>
              <a:ext uri="{FF2B5EF4-FFF2-40B4-BE49-F238E27FC236}">
                <a16:creationId xmlns:a16="http://schemas.microsoft.com/office/drawing/2014/main" id="{1FBE59CD-2D07-4A58-AF91-1674FB240A4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55364" y="2397611"/>
            <a:ext cx="5976937" cy="38100"/>
          </a:xfrm>
          <a:prstGeom prst="line">
            <a:avLst/>
          </a:prstGeom>
          <a:noFill/>
          <a:ln w="19050" algn="ctr">
            <a:solidFill>
              <a:srgbClr val="92D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AutoShape 103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6FB508C-F9B7-4551-9965-98144583C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7545" y="2152163"/>
            <a:ext cx="3048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252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050A7-8F95-4139-B197-CA59D0CA5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  <a:cs typeface="Times New Roman" pitchFamily="18" charset="0"/>
              </a:rPr>
              <a:t>Example Three: Pushing Projections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90551D-1D5A-4B4A-ACDE-21141D6CC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Consider: </a:t>
            </a:r>
            <a:r>
              <a:rPr lang="en-US" altLang="zh-CN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name, title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(</a:t>
            </a:r>
            <a:r>
              <a:rPr lang="en-US" altLang="zh-CN" i="1" baseline="-25000" dirty="0" err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dept_name</a:t>
            </a:r>
            <a:r>
              <a:rPr lang="en-US" altLang="zh-CN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= </a:t>
            </a:r>
            <a:r>
              <a:rPr lang="ja-JP" altLang="en-US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“</a:t>
            </a:r>
            <a: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Music</a:t>
            </a:r>
            <a:r>
              <a:rPr lang="ja-JP" altLang="en-US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”</a:t>
            </a:r>
            <a: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instructor)     teaches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) </a:t>
            </a:r>
            <a:b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</a:b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                                                     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</a:t>
            </a:r>
            <a:r>
              <a:rPr lang="en-US" altLang="ja-JP" i="1" baseline="-25000" dirty="0" err="1">
                <a:solidFill>
                  <a:srgbClr val="0070C0"/>
                </a:solidFill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course_id</a:t>
            </a:r>
            <a:r>
              <a:rPr lang="en-US" altLang="ja-JP" i="1" baseline="-25000" dirty="0">
                <a:solidFill>
                  <a:srgbClr val="0070C0"/>
                </a:solidFill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, title</a:t>
            </a:r>
            <a:r>
              <a:rPr lang="en-US" altLang="ja-JP" i="1" dirty="0">
                <a:solidFill>
                  <a:srgbClr val="0070C0"/>
                </a:solidFill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course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))))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When we compute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		(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</a:t>
            </a:r>
            <a:r>
              <a:rPr lang="en-US" altLang="zh-CN" i="1" baseline="-25000" dirty="0" err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dept_name</a:t>
            </a:r>
            <a:r>
              <a:rPr lang="en-US" altLang="zh-CN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= </a:t>
            </a:r>
            <a:r>
              <a:rPr lang="ja-JP" altLang="en-US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“</a:t>
            </a:r>
            <a: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Music</a:t>
            </a:r>
            <a:r>
              <a:rPr lang="ja-JP" altLang="en-US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”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(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instructor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    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teaches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b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</a:br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we obtain a relation whose schema is:</a:t>
            </a:r>
            <a:b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</a:br>
            <a:r>
              <a:rPr lang="en-US" altLang="zh-CN" b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zh-CN" b="1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ID, </a:t>
            </a:r>
            <a:r>
              <a:rPr lang="en-US" altLang="zh-CN" b="1" i="1" dirty="0">
                <a:solidFill>
                  <a:srgbClr val="FF0000"/>
                </a:solidFill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name,</a:t>
            </a:r>
            <a:r>
              <a:rPr lang="en-US" altLang="zh-CN" b="1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b="1" i="1" dirty="0" err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dept_name</a:t>
            </a:r>
            <a:r>
              <a:rPr lang="en-US" altLang="zh-CN" b="1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, salary, </a:t>
            </a:r>
            <a:r>
              <a:rPr lang="en-US" altLang="zh-CN" b="1" i="1" dirty="0" err="1">
                <a:solidFill>
                  <a:srgbClr val="FF0000"/>
                </a:solidFill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course_id</a:t>
            </a:r>
            <a:r>
              <a:rPr lang="en-US" altLang="zh-CN" b="1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, </a:t>
            </a:r>
            <a:r>
              <a:rPr lang="en-US" altLang="zh-CN" b="1" i="1" dirty="0" err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sec_id</a:t>
            </a:r>
            <a:r>
              <a:rPr lang="en-US" altLang="zh-CN" b="1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, semester, year)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Push projections using equivalence rules 8a and 8b; eliminate unneeded attributes from intermediate results to get:</a:t>
            </a:r>
            <a:br>
              <a:rPr lang="en-US" altLang="zh-CN" dirty="0">
                <a:ea typeface="ＭＳ Ｐゴシック" pitchFamily="34" charset="-128"/>
                <a:cs typeface="Times New Roman" pitchFamily="18" charset="0"/>
              </a:rPr>
            </a:b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      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</a:t>
            </a:r>
            <a:r>
              <a:rPr lang="en-US" altLang="zh-CN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name, title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(</a:t>
            </a:r>
            <a:r>
              <a:rPr lang="en-US" altLang="zh-CN" b="1" i="1" baseline="-25000" dirty="0">
                <a:solidFill>
                  <a:srgbClr val="FF0000"/>
                </a:solidFill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name, </a:t>
            </a:r>
            <a:r>
              <a:rPr lang="en-US" altLang="zh-CN" b="1" i="1" baseline="-25000" dirty="0" err="1">
                <a:solidFill>
                  <a:srgbClr val="FF0000"/>
                </a:solidFill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course_id</a:t>
            </a:r>
            <a:r>
              <a:rPr lang="en-US" altLang="zh-CN" b="1" dirty="0">
                <a:solidFill>
                  <a:srgbClr val="FF0000"/>
                </a:solidFill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(</a:t>
            </a:r>
            <a:b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</a:br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                            </a:t>
            </a:r>
            <a:r>
              <a:rPr lang="en-US" altLang="zh-CN" i="1" baseline="-25000" dirty="0" err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dept_name</a:t>
            </a:r>
            <a:r>
              <a:rPr lang="en-US" altLang="zh-CN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= </a:t>
            </a:r>
            <a:r>
              <a:rPr lang="ja-JP" altLang="en-US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“</a:t>
            </a:r>
            <a: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Music</a:t>
            </a:r>
            <a:r>
              <a:rPr lang="ja-JP" altLang="en-US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”</a:t>
            </a:r>
            <a: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instructor)     teaches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)) </a:t>
            </a:r>
            <a:b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</a:b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                        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</a:t>
            </a:r>
            <a:r>
              <a:rPr lang="en-US" altLang="ja-JP" b="1" i="1" baseline="-25000" dirty="0" err="1">
                <a:solidFill>
                  <a:srgbClr val="0070C0"/>
                </a:solidFill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course_id</a:t>
            </a:r>
            <a:r>
              <a:rPr lang="en-US" altLang="ja-JP" b="1" i="1" baseline="-25000" dirty="0">
                <a:solidFill>
                  <a:srgbClr val="0070C0"/>
                </a:solidFill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, title</a:t>
            </a:r>
            <a:r>
              <a:rPr lang="en-US" altLang="ja-JP" b="1" i="1" dirty="0">
                <a:solidFill>
                  <a:srgbClr val="0070C0"/>
                </a:solidFill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course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))))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Performing the projection as early as possible reduces the size of the relation to be joined. </a:t>
            </a:r>
            <a:endParaRPr lang="en-US" altLang="zh-CN" dirty="0">
              <a:ea typeface="ＭＳ Ｐゴシック" pitchFamily="34" charset="-128"/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2B7F00-1B0C-4C1F-88F5-0C0A7B861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187A-8789-40A7-8D9D-6CAE99E7167E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E5EFC0-7725-4297-8CC9-F7ABB35B8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cxnSp>
        <p:nvCxnSpPr>
          <p:cNvPr id="6" name="直接连接符 11">
            <a:extLst>
              <a:ext uri="{FF2B5EF4-FFF2-40B4-BE49-F238E27FC236}">
                <a16:creationId xmlns:a16="http://schemas.microsoft.com/office/drawing/2014/main" id="{CFAF2EAF-733A-4005-8E63-C3371D5DC26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03744" y="1198983"/>
            <a:ext cx="4733925" cy="0"/>
          </a:xfrm>
          <a:prstGeom prst="line">
            <a:avLst/>
          </a:prstGeom>
          <a:noFill/>
          <a:ln w="19050" algn="ctr">
            <a:solidFill>
              <a:srgbClr val="92D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椭圆 1">
            <a:extLst>
              <a:ext uri="{FF2B5EF4-FFF2-40B4-BE49-F238E27FC236}">
                <a16:creationId xmlns:a16="http://schemas.microsoft.com/office/drawing/2014/main" id="{62D11444-9FE8-49AD-9850-3EEBE05DB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4971" y="810293"/>
            <a:ext cx="720725" cy="360362"/>
          </a:xfrm>
          <a:prstGeom prst="ellipse">
            <a:avLst/>
          </a:prstGeom>
          <a:noFill/>
          <a:ln w="19050" algn="ctr">
            <a:solidFill>
              <a:srgbClr val="FF0000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DC4CED1E-68F3-4DBD-ADED-4E335910AE1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110877" y="903955"/>
            <a:ext cx="188912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zh-CN" altLang="zh-CN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39F31555-52A3-4708-92EB-DA8C84131A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466471" y="908620"/>
            <a:ext cx="188912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zh-CN" altLang="zh-CN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C75BE36C-F710-451B-B7FA-DCD726988B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735643" y="2042432"/>
            <a:ext cx="188912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zh-CN" altLang="zh-CN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7E2D8EE3-AD17-404D-9395-FB0FC8A457C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021113" y="4482387"/>
            <a:ext cx="188912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zh-CN" altLang="zh-CN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椭圆 1">
            <a:extLst>
              <a:ext uri="{FF2B5EF4-FFF2-40B4-BE49-F238E27FC236}">
                <a16:creationId xmlns:a16="http://schemas.microsoft.com/office/drawing/2014/main" id="{C9371BF7-49B5-42FA-BE16-1C179EBBD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2869" y="4415019"/>
            <a:ext cx="720725" cy="360362"/>
          </a:xfrm>
          <a:prstGeom prst="ellipse">
            <a:avLst/>
          </a:prstGeom>
          <a:noFill/>
          <a:ln w="19050" algn="ctr">
            <a:solidFill>
              <a:srgbClr val="FF0000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61F523B6-3A09-4EBE-9918-CEA146F5A8B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698775" y="4508681"/>
            <a:ext cx="188912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zh-CN" altLang="zh-CN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837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0DB34C-6F90-4CE9-882D-BEF48AAE2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16.2.3 Join Ordering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DE0A9A-0D25-41E7-AC3C-CF8BDD004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tabLst>
                <a:tab pos="1947863" algn="l"/>
              </a:tabLst>
            </a:pPr>
            <a:r>
              <a:rPr lang="en-US" altLang="zh-CN" dirty="0"/>
              <a:t>For all relations </a:t>
            </a:r>
            <a:r>
              <a:rPr lang="en-US" altLang="zh-CN" i="1" dirty="0"/>
              <a:t>r</a:t>
            </a:r>
            <a:r>
              <a:rPr lang="en-US" altLang="zh-CN" baseline="-25000" dirty="0"/>
              <a:t>1, </a:t>
            </a:r>
            <a:r>
              <a:rPr lang="en-US" altLang="zh-CN" i="1" dirty="0"/>
              <a:t>r</a:t>
            </a:r>
            <a:r>
              <a:rPr lang="en-US" altLang="zh-CN" baseline="-25000" dirty="0"/>
              <a:t>2, </a:t>
            </a:r>
            <a:r>
              <a:rPr lang="en-US" altLang="zh-CN" dirty="0"/>
              <a:t>and </a:t>
            </a:r>
            <a:r>
              <a:rPr lang="en-US" altLang="zh-CN" i="1" dirty="0"/>
              <a:t>r</a:t>
            </a:r>
            <a:r>
              <a:rPr lang="en-US" altLang="zh-CN" baseline="-25000" dirty="0"/>
              <a:t>3</a:t>
            </a:r>
            <a:r>
              <a:rPr lang="en-US" altLang="zh-CN" dirty="0"/>
              <a:t>,</a:t>
            </a:r>
          </a:p>
          <a:p>
            <a:pPr marL="342900" indent="-342900" eaLnBrk="1" hangingPunct="1">
              <a:buFont typeface="Wingdings" pitchFamily="2" charset="2"/>
              <a:buNone/>
              <a:tabLst>
                <a:tab pos="1947863" algn="l"/>
              </a:tabLst>
            </a:pPr>
            <a:r>
              <a:rPr lang="en-US" altLang="zh-CN" dirty="0"/>
              <a:t>		(</a:t>
            </a:r>
            <a:r>
              <a:rPr lang="en-US" altLang="zh-CN" i="1" dirty="0"/>
              <a:t>r</a:t>
            </a:r>
            <a:r>
              <a:rPr lang="en-US" altLang="zh-CN" baseline="-25000" dirty="0"/>
              <a:t>1</a:t>
            </a:r>
            <a:r>
              <a:rPr lang="en-US" altLang="zh-CN" dirty="0"/>
              <a:t>    </a:t>
            </a:r>
            <a:r>
              <a:rPr lang="en-US" altLang="zh-CN" i="1" dirty="0"/>
              <a:t>r</a:t>
            </a:r>
            <a:r>
              <a:rPr lang="en-US" altLang="zh-CN" baseline="-25000" dirty="0"/>
              <a:t>2</a:t>
            </a:r>
            <a:r>
              <a:rPr lang="en-US" altLang="zh-CN" dirty="0"/>
              <a:t>)    </a:t>
            </a:r>
            <a:r>
              <a:rPr lang="en-US" altLang="zh-CN" i="1" dirty="0"/>
              <a:t>r</a:t>
            </a:r>
            <a:r>
              <a:rPr lang="en-US" altLang="zh-CN" baseline="-25000" dirty="0"/>
              <a:t>3  </a:t>
            </a:r>
            <a:r>
              <a:rPr lang="en-US" altLang="zh-CN" dirty="0"/>
              <a:t>= </a:t>
            </a:r>
            <a:r>
              <a:rPr lang="en-US" altLang="zh-CN" i="1" dirty="0"/>
              <a:t>r</a:t>
            </a:r>
            <a:r>
              <a:rPr lang="en-US" altLang="zh-CN" baseline="-25000" dirty="0"/>
              <a:t>1</a:t>
            </a:r>
            <a:r>
              <a:rPr lang="en-US" altLang="zh-CN" dirty="0"/>
              <a:t>    (</a:t>
            </a:r>
            <a:r>
              <a:rPr lang="en-US" altLang="zh-CN" i="1" dirty="0"/>
              <a:t>r</a:t>
            </a:r>
            <a:r>
              <a:rPr lang="en-US" altLang="zh-CN" baseline="-25000" dirty="0"/>
              <a:t>2</a:t>
            </a:r>
            <a:r>
              <a:rPr lang="en-US" altLang="zh-CN" dirty="0"/>
              <a:t>    </a:t>
            </a:r>
            <a:r>
              <a:rPr lang="en-US" altLang="zh-CN" i="1" dirty="0"/>
              <a:t>r</a:t>
            </a:r>
            <a:r>
              <a:rPr lang="en-US" altLang="zh-CN" baseline="-25000" dirty="0"/>
              <a:t>3 </a:t>
            </a:r>
            <a:r>
              <a:rPr lang="en-US" altLang="zh-CN" dirty="0"/>
              <a:t>)</a:t>
            </a:r>
          </a:p>
          <a:p>
            <a:pPr marL="342900" indent="-342900" eaLnBrk="1" hangingPunct="1">
              <a:tabLst>
                <a:tab pos="1947863" algn="l"/>
              </a:tabLst>
            </a:pPr>
            <a:r>
              <a:rPr lang="en-US" altLang="zh-CN" dirty="0"/>
              <a:t>If </a:t>
            </a:r>
            <a:r>
              <a:rPr lang="en-US" altLang="zh-CN" i="1" dirty="0"/>
              <a:t>r</a:t>
            </a:r>
            <a:r>
              <a:rPr lang="en-US" altLang="zh-CN" baseline="-25000" dirty="0"/>
              <a:t>2</a:t>
            </a:r>
            <a:r>
              <a:rPr lang="en-US" altLang="zh-CN" dirty="0"/>
              <a:t>    </a:t>
            </a:r>
            <a:r>
              <a:rPr lang="en-US" altLang="zh-CN" i="1" dirty="0"/>
              <a:t>r</a:t>
            </a:r>
            <a:r>
              <a:rPr lang="en-US" altLang="zh-CN" baseline="-25000" dirty="0"/>
              <a:t>3 </a:t>
            </a:r>
            <a:r>
              <a:rPr lang="en-US" altLang="zh-CN" dirty="0"/>
              <a:t> is quite large and </a:t>
            </a:r>
            <a:r>
              <a:rPr lang="en-US" altLang="zh-CN" i="1" dirty="0"/>
              <a:t>r</a:t>
            </a:r>
            <a:r>
              <a:rPr lang="en-US" altLang="zh-CN" baseline="-25000" dirty="0"/>
              <a:t>1</a:t>
            </a:r>
            <a:r>
              <a:rPr lang="en-US" altLang="zh-CN" dirty="0"/>
              <a:t>    </a:t>
            </a:r>
            <a:r>
              <a:rPr lang="en-US" altLang="zh-CN" i="1" dirty="0"/>
              <a:t>r</a:t>
            </a:r>
            <a:r>
              <a:rPr lang="en-US" altLang="zh-CN" baseline="-25000" dirty="0"/>
              <a:t>2</a:t>
            </a:r>
            <a:r>
              <a:rPr lang="en-US" altLang="zh-CN" dirty="0"/>
              <a:t> is small, we choose</a:t>
            </a:r>
          </a:p>
          <a:p>
            <a:pPr marL="342900" indent="-342900" eaLnBrk="1" hangingPunct="1">
              <a:buFont typeface="Wingdings" pitchFamily="2" charset="2"/>
              <a:buNone/>
              <a:tabLst>
                <a:tab pos="1947863" algn="l"/>
              </a:tabLst>
            </a:pPr>
            <a:br>
              <a:rPr lang="en-US" altLang="zh-CN" baseline="-25000" dirty="0"/>
            </a:br>
            <a:r>
              <a:rPr lang="en-US" altLang="zh-CN" baseline="-25000" dirty="0"/>
              <a:t>	 </a:t>
            </a:r>
            <a:r>
              <a:rPr lang="en-US" altLang="zh-CN" dirty="0"/>
              <a:t>(</a:t>
            </a:r>
            <a:r>
              <a:rPr lang="en-US" altLang="zh-CN" i="1" dirty="0"/>
              <a:t>r</a:t>
            </a:r>
            <a:r>
              <a:rPr lang="en-US" altLang="zh-CN" baseline="-25000" dirty="0"/>
              <a:t>1</a:t>
            </a:r>
            <a:r>
              <a:rPr lang="en-US" altLang="zh-CN" dirty="0"/>
              <a:t>    </a:t>
            </a:r>
            <a:r>
              <a:rPr lang="en-US" altLang="zh-CN" i="1" dirty="0"/>
              <a:t>r</a:t>
            </a:r>
            <a:r>
              <a:rPr lang="en-US" altLang="zh-CN" baseline="-25000" dirty="0"/>
              <a:t>2</a:t>
            </a:r>
            <a:r>
              <a:rPr lang="en-US" altLang="zh-CN" dirty="0"/>
              <a:t>)    </a:t>
            </a:r>
            <a:r>
              <a:rPr lang="en-US" altLang="zh-CN" i="1" dirty="0"/>
              <a:t>r</a:t>
            </a:r>
            <a:r>
              <a:rPr lang="en-US" altLang="zh-CN" baseline="-25000" dirty="0"/>
              <a:t>3 </a:t>
            </a:r>
            <a:endParaRPr lang="en-US" altLang="zh-CN" dirty="0"/>
          </a:p>
          <a:p>
            <a:pPr marL="342900" indent="-342900" eaLnBrk="1" hangingPunct="1">
              <a:buFont typeface="Wingdings" pitchFamily="2" charset="2"/>
              <a:buNone/>
              <a:tabLst>
                <a:tab pos="1947863" algn="l"/>
              </a:tabLst>
            </a:pPr>
            <a:r>
              <a:rPr lang="en-US" altLang="zh-CN" dirty="0"/>
              <a:t>	so that we compute and store a smaller temporary relation.</a:t>
            </a:r>
            <a:endParaRPr lang="en-US" altLang="zh-CN" baseline="-250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DBD64E-9B49-4872-A61B-C70978D44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DD28-16BB-48FA-935E-588CC68C447D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657B00-C640-4B56-9360-B683189E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0544A485-C6B1-4F65-BD8D-C247CC99D1E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587301" y="1385911"/>
            <a:ext cx="188913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147F1C93-1746-499B-A121-D8E30996F38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70464" y="1385911"/>
            <a:ext cx="188913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A4B4CE80-9F78-4796-B39D-758560B9E50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154843" y="1385911"/>
            <a:ext cx="188913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437A2968-B2B4-4884-9955-B1E21762661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714680" y="1385910"/>
            <a:ext cx="188913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EE114C7E-3A17-4976-BE49-F98DD6B28DB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141057" y="1833628"/>
            <a:ext cx="188913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AutoShape 5">
            <a:extLst>
              <a:ext uri="{FF2B5EF4-FFF2-40B4-BE49-F238E27FC236}">
                <a16:creationId xmlns:a16="http://schemas.microsoft.com/office/drawing/2014/main" id="{BF56506A-D93E-40D8-B9DF-5408EB9A881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108191" y="1833628"/>
            <a:ext cx="188913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id="{F40EB055-0B73-4B15-85B4-64F0D3935DF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38619" y="2547419"/>
            <a:ext cx="188913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AutoShape 5">
            <a:extLst>
              <a:ext uri="{FF2B5EF4-FFF2-40B4-BE49-F238E27FC236}">
                <a16:creationId xmlns:a16="http://schemas.microsoft.com/office/drawing/2014/main" id="{05E47B3A-5C06-43CE-A621-4F95755982A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07787" y="2547418"/>
            <a:ext cx="188913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092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9A0D7-D588-4D09-A203-CE0797981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  <a:cs typeface="Times New Roman" pitchFamily="18" charset="0"/>
              </a:rPr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BD04BB-34E2-43EE-B942-E58D75C84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198563" algn="l"/>
              </a:tabLst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Consider the expression</a:t>
            </a:r>
          </a:p>
          <a:p>
            <a:pPr>
              <a:buFont typeface="Monotype Sorts" pitchFamily="2" charset="2"/>
              <a:buNone/>
              <a:tabLst>
                <a:tab pos="1198563" algn="l"/>
              </a:tabLst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		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</a:t>
            </a:r>
            <a:r>
              <a:rPr lang="en-US" altLang="zh-CN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name, title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(</a:t>
            </a:r>
            <a:r>
              <a:rPr lang="en-US" altLang="zh-CN" i="1" baseline="-25000" dirty="0" err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dept_name</a:t>
            </a:r>
            <a:r>
              <a:rPr lang="en-US" altLang="zh-CN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= </a:t>
            </a:r>
            <a:r>
              <a:rPr lang="ja-JP" altLang="en-US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“</a:t>
            </a:r>
            <a: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Music</a:t>
            </a:r>
            <a:r>
              <a:rPr lang="ja-JP" altLang="en-US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”</a:t>
            </a:r>
            <a: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instructor)     teaches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</a:t>
            </a:r>
            <a:b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</a:b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                                                     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</a:t>
            </a:r>
            <a:r>
              <a:rPr lang="en-US" altLang="ja-JP" i="1" baseline="-25000" dirty="0" err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course_id</a:t>
            </a:r>
            <a:r>
              <a:rPr lang="en-US" altLang="ja-JP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, title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course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))))</a:t>
            </a:r>
          </a:p>
          <a:p>
            <a:pPr>
              <a:tabLst>
                <a:tab pos="1198563" algn="l"/>
              </a:tabLst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Could compute   </a:t>
            </a:r>
            <a:r>
              <a:rPr lang="en-US" altLang="zh-CN" i="1" dirty="0">
                <a:ea typeface="ＭＳ Ｐゴシック" pitchFamily="34" charset="-128"/>
                <a:cs typeface="Times New Roman" pitchFamily="18" charset="0"/>
              </a:rPr>
              <a:t>teaches      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</a:t>
            </a:r>
            <a:r>
              <a:rPr lang="en-US" altLang="zh-CN" i="1" baseline="-25000" dirty="0" err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course_id</a:t>
            </a:r>
            <a:r>
              <a:rPr lang="en-US" altLang="zh-CN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, title</a:t>
            </a:r>
            <a:r>
              <a:rPr lang="en-US" altLang="zh-CN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zh-CN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course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zh-CN" i="1" dirty="0">
                <a:ea typeface="ＭＳ Ｐゴシック" pitchFamily="34" charset="-128"/>
                <a:cs typeface="Times New Roman" pitchFamily="18" charset="0"/>
              </a:rPr>
              <a:t> 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first, and join result with </a:t>
            </a:r>
            <a:br>
              <a:rPr lang="en-US" altLang="zh-CN" dirty="0">
                <a:ea typeface="ＭＳ Ｐゴシック" pitchFamily="34" charset="-128"/>
                <a:cs typeface="Times New Roman" pitchFamily="18" charset="0"/>
              </a:rPr>
            </a:b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	 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</a:t>
            </a:r>
            <a:r>
              <a:rPr lang="en-US" altLang="zh-CN" i="1" baseline="-25000" dirty="0" err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dept_name</a:t>
            </a:r>
            <a:r>
              <a:rPr lang="en-US" altLang="zh-CN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= </a:t>
            </a:r>
            <a:r>
              <a:rPr lang="ja-JP" altLang="en-US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“</a:t>
            </a:r>
            <a: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Music</a:t>
            </a:r>
            <a:r>
              <a:rPr lang="ja-JP" altLang="en-US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”</a:t>
            </a:r>
            <a: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instructor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</a:t>
            </a:r>
            <a:b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</a:b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but  the result of the first join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is likely to be a large relation.</a:t>
            </a:r>
          </a:p>
          <a:p>
            <a:pPr>
              <a:tabLst>
                <a:tab pos="1198563" algn="l"/>
              </a:tabLst>
            </a:pPr>
            <a:endParaRPr lang="en-US" altLang="zh-CN" dirty="0">
              <a:ea typeface="ＭＳ Ｐゴシック" pitchFamily="34" charset="-128"/>
              <a:cs typeface="Times New Roman" pitchFamily="18" charset="0"/>
              <a:sym typeface="Symbol" pitchFamily="18" charset="2"/>
            </a:endParaRPr>
          </a:p>
          <a:p>
            <a:pPr>
              <a:tabLst>
                <a:tab pos="1198563" algn="l"/>
              </a:tabLst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Only a small fraction of the university</a:t>
            </a:r>
            <a:r>
              <a:rPr lang="ja-JP" altLang="en-US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’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s instructors are likely to be from the 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Music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department</a:t>
            </a:r>
          </a:p>
          <a:p>
            <a:pPr lvl="1">
              <a:tabLst>
                <a:tab pos="1198563" algn="l"/>
              </a:tabLst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it is better to compute</a:t>
            </a:r>
          </a:p>
          <a:p>
            <a:pPr>
              <a:buFont typeface="Monotype Sorts" pitchFamily="2" charset="2"/>
              <a:buNone/>
              <a:tabLst>
                <a:tab pos="1198563" algn="l"/>
              </a:tabLst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		 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</a:t>
            </a:r>
            <a:r>
              <a:rPr lang="en-US" altLang="zh-CN" i="1" baseline="-25000" dirty="0" err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dept_name</a:t>
            </a:r>
            <a:r>
              <a:rPr lang="en-US" altLang="zh-CN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= </a:t>
            </a:r>
            <a:r>
              <a:rPr lang="ja-JP" altLang="en-US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“</a:t>
            </a:r>
            <a: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Music</a:t>
            </a:r>
            <a:r>
              <a:rPr lang="ja-JP" altLang="en-US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”</a:t>
            </a:r>
            <a:r>
              <a:rPr lang="en-US" altLang="ja-JP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instructor)     teaches </a:t>
            </a:r>
          </a:p>
          <a:p>
            <a:pPr>
              <a:buFont typeface="Monotype Sorts" pitchFamily="2" charset="2"/>
              <a:buNone/>
              <a:tabLst>
                <a:tab pos="1198563" algn="l"/>
              </a:tabLst>
            </a:pPr>
            <a:r>
              <a:rPr lang="en-US" altLang="zh-CN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	       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first.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08B46D-DA26-4040-A237-52AA8D4DD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6FDE3-7E4F-4597-8897-7EBDF5599C9D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F4F102-7F36-4D4F-8E9B-57F290D0E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1E8F5EFE-9593-4DAE-A05B-5CD190866D9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193129" y="1365347"/>
            <a:ext cx="188913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zh-CN" altLang="zh-CN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1321AA36-5FD1-4550-ACBF-5698DF65AF4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634579" y="1365347"/>
            <a:ext cx="188913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zh-CN" altLang="zh-CN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直接连接符 2">
            <a:extLst>
              <a:ext uri="{FF2B5EF4-FFF2-40B4-BE49-F238E27FC236}">
                <a16:creationId xmlns:a16="http://schemas.microsoft.com/office/drawing/2014/main" id="{D0848A4A-2747-4720-9777-34B66D0998E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45079" y="1646334"/>
            <a:ext cx="3313113" cy="0"/>
          </a:xfrm>
          <a:prstGeom prst="line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9">
            <a:extLst>
              <a:ext uri="{FF2B5EF4-FFF2-40B4-BE49-F238E27FC236}">
                <a16:creationId xmlns:a16="http://schemas.microsoft.com/office/drawing/2014/main" id="{A622CA90-80A0-48C0-B5A6-1F1CDF37A85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17486" y="2050142"/>
            <a:ext cx="2871787" cy="0"/>
          </a:xfrm>
          <a:prstGeom prst="line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11">
            <a:extLst>
              <a:ext uri="{FF2B5EF4-FFF2-40B4-BE49-F238E27FC236}">
                <a16:creationId xmlns:a16="http://schemas.microsoft.com/office/drawing/2014/main" id="{941DADBF-0D0C-468B-8465-94BD0A0A7C3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454549" y="1651874"/>
            <a:ext cx="919162" cy="7937"/>
          </a:xfrm>
          <a:prstGeom prst="line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AutoShape 6">
            <a:extLst>
              <a:ext uri="{FF2B5EF4-FFF2-40B4-BE49-F238E27FC236}">
                <a16:creationId xmlns:a16="http://schemas.microsoft.com/office/drawing/2014/main" id="{186DC112-9BBC-4207-8BDB-3D0E6F8FC77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703379" y="2197878"/>
            <a:ext cx="188912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zh-CN" altLang="zh-CN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BEF11912-0304-4093-A429-8BE275D4CB1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043261" y="5063770"/>
            <a:ext cx="188913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zh-CN" altLang="zh-CN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3" name="直接连接符 13">
            <a:extLst>
              <a:ext uri="{FF2B5EF4-FFF2-40B4-BE49-F238E27FC236}">
                <a16:creationId xmlns:a16="http://schemas.microsoft.com/office/drawing/2014/main" id="{34DA16DA-70E3-41F7-8B7E-B1FA965E8D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77736" y="5344757"/>
            <a:ext cx="4976813" cy="0"/>
          </a:xfrm>
          <a:prstGeom prst="line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70788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5CFD09-113B-44E4-93E6-B690F89C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2"/>
                </a:solidFill>
              </a:rPr>
              <a:t>16.3 Estimating Statistics of Expression Results【</a:t>
            </a:r>
            <a:r>
              <a:rPr lang="zh-CN" altLang="en-US" sz="2800" dirty="0">
                <a:solidFill>
                  <a:schemeClr val="tx2"/>
                </a:solidFill>
              </a:rPr>
              <a:t>略</a:t>
            </a:r>
            <a:r>
              <a:rPr lang="en-US" altLang="zh-CN" sz="2800" dirty="0">
                <a:solidFill>
                  <a:schemeClr val="tx2"/>
                </a:solidFill>
              </a:rPr>
              <a:t>】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88A41E-B14B-445E-9359-EFD3496BA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 to estimate the cost of an </a:t>
            </a:r>
            <a:r>
              <a:rPr lang="en-US" altLang="zh-CN" b="1" i="1" dirty="0"/>
              <a:t>operation p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</a:rPr>
              <a:t>step1</a:t>
            </a:r>
            <a:r>
              <a:rPr lang="en-US" altLang="zh-CN" dirty="0"/>
              <a:t>. estimating </a:t>
            </a:r>
            <a:r>
              <a:rPr lang="en-US" altLang="zh-CN" dirty="0">
                <a:solidFill>
                  <a:srgbClr val="2D0EE4"/>
                </a:solidFill>
              </a:rPr>
              <a:t>the size of </a:t>
            </a:r>
            <a:r>
              <a:rPr lang="en-US" altLang="zh-CN" dirty="0"/>
              <a:t>the resultant relations produced by the operation </a:t>
            </a:r>
            <a:r>
              <a:rPr lang="en-US" altLang="zh-CN" b="1" i="1" dirty="0"/>
              <a:t>p</a:t>
            </a:r>
            <a:r>
              <a:rPr lang="en-US" altLang="zh-CN" dirty="0"/>
              <a:t>, according to statistics in the </a:t>
            </a:r>
            <a:r>
              <a:rPr lang="en-US" altLang="zh-CN" b="1" i="1" dirty="0"/>
              <a:t>catalog</a:t>
            </a:r>
            <a:r>
              <a:rPr lang="en-US" altLang="zh-CN" dirty="0"/>
              <a:t> about the  relations on which the operation is conducted</a:t>
            </a:r>
            <a:endParaRPr lang="en-US" altLang="zh-CN" dirty="0">
              <a:sym typeface="Symbol" pitchFamily="18" charset="2"/>
            </a:endParaRPr>
          </a:p>
          <a:p>
            <a:pPr lvl="2"/>
            <a:r>
              <a:rPr lang="en-US" altLang="zh-CN" dirty="0"/>
              <a:t>e.g. </a:t>
            </a:r>
            <a:r>
              <a:rPr lang="en-US" altLang="zh-CN" dirty="0">
                <a:sym typeface="Symbol" pitchFamily="18" charset="2"/>
              </a:rPr>
              <a:t></a:t>
            </a:r>
            <a:r>
              <a:rPr lang="en-US" altLang="zh-CN" baseline="-25000" dirty="0">
                <a:sym typeface="Symbol" pitchFamily="18" charset="2"/>
              </a:rPr>
              <a:t>customer-name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</a:t>
            </a:r>
            <a:r>
              <a:rPr lang="en-US" altLang="zh-CN" baseline="-25000" dirty="0">
                <a:sym typeface="Symbol" pitchFamily="18" charset="2"/>
              </a:rPr>
              <a:t>balance2500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account</a:t>
            </a:r>
            <a:r>
              <a:rPr lang="en-US" altLang="zh-CN" dirty="0">
                <a:sym typeface="Symbol" pitchFamily="18" charset="2"/>
              </a:rPr>
              <a:t>)</a:t>
            </a:r>
            <a:r>
              <a:rPr lang="en-US" altLang="zh-CN" i="1" dirty="0">
                <a:sym typeface="Symbol" pitchFamily="18" charset="2"/>
              </a:rPr>
              <a:t>    customer</a:t>
            </a:r>
            <a:r>
              <a:rPr lang="en-US" altLang="zh-CN" dirty="0">
                <a:sym typeface="Symbol" pitchFamily="18" charset="2"/>
              </a:rPr>
              <a:t>)</a:t>
            </a:r>
            <a:endParaRPr lang="en-US" altLang="zh-CN" dirty="0"/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endParaRPr lang="en-US" altLang="zh-CN" dirty="0"/>
          </a:p>
          <a:p>
            <a:pPr lvl="1"/>
            <a:r>
              <a:rPr lang="en-US" altLang="zh-CN" b="1" dirty="0">
                <a:solidFill>
                  <a:srgbClr val="FF0000"/>
                </a:solidFill>
              </a:rPr>
              <a:t>step2</a:t>
            </a:r>
            <a:r>
              <a:rPr lang="en-US" altLang="zh-CN" dirty="0"/>
              <a:t>. computing the cost of the operation in terms of disk access, by means of the cost formulae shown in chapter15</a:t>
            </a:r>
            <a:endParaRPr lang="en-US" altLang="zh-CN" dirty="0">
              <a:sym typeface="Symbol" pitchFamily="18" charset="2"/>
            </a:endParaRPr>
          </a:p>
          <a:p>
            <a:pPr lvl="2"/>
            <a:r>
              <a:rPr lang="en-US" altLang="zh-CN" dirty="0"/>
              <a:t>disk access is the predominant cost, and the</a:t>
            </a:r>
            <a:r>
              <a:rPr lang="en-US" altLang="zh-CN" i="1" dirty="0"/>
              <a:t> </a:t>
            </a:r>
            <a:r>
              <a:rPr lang="en-US" altLang="zh-CN" i="1" dirty="0">
                <a:solidFill>
                  <a:srgbClr val="2D0EE4"/>
                </a:solidFill>
              </a:rPr>
              <a:t>number of block transfers from disk </a:t>
            </a:r>
            <a:r>
              <a:rPr lang="en-US" altLang="zh-CN" dirty="0">
                <a:solidFill>
                  <a:srgbClr val="2D0EE4"/>
                </a:solidFill>
              </a:rPr>
              <a:t> </a:t>
            </a:r>
            <a:r>
              <a:rPr lang="en-US" altLang="zh-CN" dirty="0"/>
              <a:t>is used as a measure of the actual cost of evaluation.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EBA189-EF10-4E7C-9440-4AC52654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E7B7C-F69A-4700-94D2-65E0158188DE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4D3A8E-8801-467F-B280-88527015D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22A75B9C-7C8E-4816-A78D-529EB07EDCB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34594" y="2529231"/>
            <a:ext cx="188912" cy="1730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078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8C9D0-CEC0-4149-9DDA-CD3270506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  <a:cs typeface="Times New Roman" pitchFamily="18" charset="0"/>
              </a:rPr>
              <a:t>Catalog Information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34" charset="-128"/>
              <a:cs typeface="Times New Roman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471F8B-52A5-4C4D-8F9D-BE16FA8FD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eaLnBrk="1" hangingPunct="1"/>
            <a:r>
              <a:rPr lang="en-US" altLang="zh-CN" i="1" dirty="0"/>
              <a:t>n</a:t>
            </a:r>
            <a:r>
              <a:rPr lang="en-US" altLang="zh-CN" i="1" baseline="-25000" dirty="0"/>
              <a:t>r</a:t>
            </a:r>
            <a:r>
              <a:rPr lang="en-US" altLang="zh-CN" dirty="0"/>
              <a:t>:</a:t>
            </a:r>
            <a:r>
              <a:rPr lang="en-US" altLang="zh-CN" i="1" dirty="0"/>
              <a:t>  </a:t>
            </a:r>
            <a:r>
              <a:rPr lang="en-US" altLang="zh-CN" dirty="0"/>
              <a:t>number of tuples in a relation </a:t>
            </a:r>
            <a:r>
              <a:rPr lang="en-US" altLang="zh-CN" i="1" dirty="0"/>
              <a:t>r</a:t>
            </a:r>
            <a:r>
              <a:rPr lang="en-US" altLang="zh-CN" dirty="0"/>
              <a:t>, e.g. 1000</a:t>
            </a:r>
            <a:endParaRPr lang="en-US" altLang="zh-CN" i="1" dirty="0"/>
          </a:p>
          <a:p>
            <a:pPr marL="342900" indent="-342900" eaLnBrk="1" hangingPunct="1"/>
            <a:r>
              <a:rPr lang="en-US" altLang="zh-CN" i="1" dirty="0" err="1"/>
              <a:t>b</a:t>
            </a:r>
            <a:r>
              <a:rPr lang="en-US" altLang="zh-CN" i="1" baseline="-25000" dirty="0" err="1"/>
              <a:t>r</a:t>
            </a:r>
            <a:r>
              <a:rPr lang="en-US" altLang="zh-CN" dirty="0"/>
              <a:t>:  number of blocks containing tuples of </a:t>
            </a:r>
            <a:r>
              <a:rPr lang="en-US" altLang="zh-CN" i="1" dirty="0"/>
              <a:t>r</a:t>
            </a:r>
            <a:r>
              <a:rPr lang="en-US" altLang="zh-CN" dirty="0"/>
              <a:t>, 100</a:t>
            </a:r>
            <a:endParaRPr lang="en-US" altLang="zh-CN" i="1" dirty="0"/>
          </a:p>
          <a:p>
            <a:pPr marL="342900" indent="-342900" eaLnBrk="1" hangingPunct="1"/>
            <a:r>
              <a:rPr lang="en-US" altLang="zh-CN" i="1" dirty="0" err="1"/>
              <a:t>l</a:t>
            </a:r>
            <a:r>
              <a:rPr lang="en-US" altLang="zh-CN" i="1" baseline="-25000" dirty="0" err="1"/>
              <a:t>r</a:t>
            </a:r>
            <a:r>
              <a:rPr lang="en-US" altLang="zh-CN" dirty="0"/>
              <a:t>:  size of a tuple of </a:t>
            </a:r>
            <a:r>
              <a:rPr lang="en-US" altLang="zh-CN" i="1" dirty="0"/>
              <a:t>r</a:t>
            </a:r>
            <a:r>
              <a:rPr lang="en-US" altLang="zh-CN" dirty="0"/>
              <a:t> in bytes, 20 bytes</a:t>
            </a:r>
          </a:p>
          <a:p>
            <a:pPr marL="342900" indent="-342900"/>
            <a:r>
              <a:rPr lang="en-US" altLang="zh-CN" dirty="0">
                <a:sym typeface="Symbol" pitchFamily="18" charset="2"/>
              </a:rPr>
              <a:t>Size of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  =</a:t>
            </a:r>
            <a:r>
              <a:rPr lang="en-US" altLang="zh-CN" i="1" dirty="0"/>
              <a:t> </a:t>
            </a:r>
            <a:r>
              <a:rPr lang="en-US" altLang="zh-CN" i="1" dirty="0" err="1"/>
              <a:t>l</a:t>
            </a:r>
            <a:r>
              <a:rPr lang="en-US" altLang="zh-CN" i="1" baseline="-25000" dirty="0" err="1"/>
              <a:t>r</a:t>
            </a:r>
            <a:r>
              <a:rPr lang="en-US" altLang="zh-CN" dirty="0">
                <a:sym typeface="Symbol" pitchFamily="18" charset="2"/>
              </a:rPr>
              <a:t> *</a:t>
            </a:r>
            <a:r>
              <a:rPr lang="en-US" altLang="zh-CN" i="1" dirty="0"/>
              <a:t> n</a:t>
            </a:r>
            <a:r>
              <a:rPr lang="en-US" altLang="zh-CN" i="1" baseline="-25000" dirty="0"/>
              <a:t>r</a:t>
            </a:r>
            <a:r>
              <a:rPr lang="en-US" altLang="zh-CN" dirty="0"/>
              <a:t> </a:t>
            </a:r>
            <a:r>
              <a:rPr lang="en-US" altLang="zh-CN" i="1" dirty="0"/>
              <a:t>, </a:t>
            </a:r>
            <a:r>
              <a:rPr lang="en-US" altLang="zh-CN" dirty="0"/>
              <a:t>e.g. 20 bytes* 1000</a:t>
            </a:r>
            <a:endParaRPr lang="en-US" altLang="zh-CN" dirty="0">
              <a:sym typeface="Symbol" pitchFamily="18" charset="2"/>
            </a:endParaRPr>
          </a:p>
          <a:p>
            <a:pPr marL="342900" indent="-342900" eaLnBrk="1" hangingPunct="1"/>
            <a:r>
              <a:rPr lang="en-US" altLang="zh-CN" i="1" dirty="0" err="1"/>
              <a:t>f</a:t>
            </a:r>
            <a:r>
              <a:rPr lang="en-US" altLang="zh-CN" i="1" baseline="-25000" dirty="0" err="1"/>
              <a:t>r</a:t>
            </a:r>
            <a:r>
              <a:rPr lang="en-US" altLang="zh-CN" dirty="0"/>
              <a:t>:</a:t>
            </a:r>
            <a:r>
              <a:rPr lang="en-US" altLang="zh-CN" i="1" dirty="0"/>
              <a:t>  </a:t>
            </a:r>
            <a:r>
              <a:rPr lang="en-US" altLang="zh-CN" dirty="0"/>
              <a:t>blocking factor of </a:t>
            </a:r>
            <a:r>
              <a:rPr lang="en-US" altLang="zh-CN" i="1" dirty="0"/>
              <a:t>r</a:t>
            </a:r>
            <a:r>
              <a:rPr lang="en-US" altLang="zh-CN" dirty="0"/>
              <a:t>, 10</a:t>
            </a:r>
          </a:p>
          <a:p>
            <a:pPr marL="742950" lvl="1" indent="-285750" eaLnBrk="1" hangingPunct="1"/>
            <a:r>
              <a:rPr lang="en-US" altLang="zh-CN" dirty="0"/>
              <a:t>the number of tuples of </a:t>
            </a:r>
            <a:r>
              <a:rPr lang="en-US" altLang="zh-CN" i="1" dirty="0"/>
              <a:t>r </a:t>
            </a:r>
            <a:r>
              <a:rPr lang="en-US" altLang="zh-CN" dirty="0"/>
              <a:t>that fit into one block</a:t>
            </a:r>
            <a:endParaRPr lang="en-US" altLang="zh-CN" i="1" dirty="0"/>
          </a:p>
          <a:p>
            <a:pPr marL="342900" indent="-342900" eaLnBrk="1" hangingPunct="1"/>
            <a:r>
              <a:rPr lang="en-US" altLang="zh-CN" i="1" dirty="0"/>
              <a:t>V(A, r):</a:t>
            </a:r>
            <a:r>
              <a:rPr lang="en-US" altLang="zh-CN" dirty="0"/>
              <a:t> number of distinct values that appear in </a:t>
            </a:r>
            <a:r>
              <a:rPr lang="en-US" altLang="zh-CN" i="1" dirty="0"/>
              <a:t>r</a:t>
            </a:r>
            <a:r>
              <a:rPr lang="en-US" altLang="zh-CN" dirty="0"/>
              <a:t> for attribute </a:t>
            </a:r>
            <a:r>
              <a:rPr lang="en-US" altLang="zh-CN" i="1" dirty="0"/>
              <a:t>A</a:t>
            </a:r>
            <a:endParaRPr lang="en-US" altLang="zh-CN" dirty="0">
              <a:sym typeface="Symbol" pitchFamily="18" charset="2"/>
            </a:endParaRPr>
          </a:p>
          <a:p>
            <a:pPr marL="742950" lvl="1" indent="-285750" eaLnBrk="1" hangingPunct="1"/>
            <a:r>
              <a:rPr lang="en-US" altLang="zh-CN" dirty="0"/>
              <a:t>same as the size of </a:t>
            </a:r>
            <a:r>
              <a:rPr lang="en-US" altLang="zh-CN" dirty="0">
                <a:sym typeface="Symbol" pitchFamily="18" charset="2"/>
              </a:rPr>
              <a:t></a:t>
            </a:r>
            <a:r>
              <a:rPr lang="en-US" altLang="zh-CN" i="1" baseline="-25000" dirty="0">
                <a:sym typeface="Symbol" pitchFamily="18" charset="2"/>
              </a:rPr>
              <a:t>A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), | </a:t>
            </a:r>
            <a:r>
              <a:rPr lang="en-US" altLang="zh-CN" i="1" baseline="-25000" dirty="0">
                <a:sym typeface="Symbol" pitchFamily="18" charset="2"/>
              </a:rPr>
              <a:t>A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)|</a:t>
            </a:r>
          </a:p>
          <a:p>
            <a:pPr marL="742950" lvl="1" indent="-285750" eaLnBrk="1" hangingPunct="1"/>
            <a:r>
              <a:rPr lang="en-US" altLang="zh-CN" dirty="0"/>
              <a:t> e.g. </a:t>
            </a:r>
            <a:r>
              <a:rPr lang="en-US" altLang="zh-CN" dirty="0">
                <a:sym typeface="Symbol" pitchFamily="18" charset="2"/>
              </a:rPr>
              <a:t></a:t>
            </a:r>
            <a:r>
              <a:rPr lang="en-US" altLang="ja-JP" i="1" baseline="-25000" dirty="0" err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course_id</a:t>
            </a:r>
            <a:r>
              <a:rPr lang="en-US" altLang="ja-JP" i="1" baseline="-25000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ja-JP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course</a:t>
            </a:r>
            <a:r>
              <a:rPr lang="en-US" altLang="ja-JP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)=500</a:t>
            </a:r>
            <a:endParaRPr lang="en-US" altLang="zh-CN" dirty="0">
              <a:sym typeface="Symbol" pitchFamily="18" charset="2"/>
            </a:endParaRPr>
          </a:p>
          <a:p>
            <a:pPr marL="342900" indent="-342900" eaLnBrk="1" hangingPunct="1"/>
            <a:r>
              <a:rPr lang="en-US" altLang="zh-CN" dirty="0">
                <a:sym typeface="Symbol" pitchFamily="18" charset="2"/>
              </a:rPr>
              <a:t>If tuples of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 are stored together physically in a file, then: </a:t>
            </a:r>
          </a:p>
          <a:p>
            <a:pPr marL="342900" indent="-342900" eaLnBrk="1" hangingPunct="1"/>
            <a:endParaRPr lang="en-US" altLang="zh-CN" dirty="0">
              <a:sym typeface="Symbol" pitchFamily="18" charset="2"/>
            </a:endParaRPr>
          </a:p>
          <a:p>
            <a:pPr marL="342900" indent="-342900"/>
            <a:r>
              <a:rPr lang="en-US" altLang="zh-CN" i="1" dirty="0">
                <a:solidFill>
                  <a:srgbClr val="2D0EE4"/>
                </a:solidFill>
              </a:rPr>
              <a:t>Statistics about indices</a:t>
            </a:r>
            <a:r>
              <a:rPr lang="en-US" altLang="zh-CN" i="1" dirty="0"/>
              <a:t>, </a:t>
            </a:r>
            <a:r>
              <a:rPr lang="en-US" altLang="zh-CN" dirty="0"/>
              <a:t>such as heights of B</a:t>
            </a:r>
            <a:r>
              <a:rPr lang="en-US" altLang="zh-CN" baseline="30000" dirty="0"/>
              <a:t>+</a:t>
            </a:r>
            <a:r>
              <a:rPr lang="en-US" altLang="zh-CN" dirty="0"/>
              <a:t>-trees, that is </a:t>
            </a:r>
            <a:r>
              <a:rPr lang="en-US" altLang="zh-CN" i="1" dirty="0" err="1"/>
              <a:t>HT</a:t>
            </a:r>
            <a:r>
              <a:rPr lang="en-US" altLang="zh-CN" i="1" baseline="-25000" dirty="0" err="1"/>
              <a:t>i</a:t>
            </a:r>
            <a:r>
              <a:rPr lang="en-US" altLang="zh-CN" dirty="0"/>
              <a:t>, and the number of leaf pages in the indices, are also in catalog</a:t>
            </a:r>
            <a:endParaRPr lang="en-US" altLang="zh-CN" dirty="0">
              <a:sym typeface="Symbol" pitchFamily="18" charset="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0DCA29-E634-4A6F-A869-88ABBD8F8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2FCB1-6E94-4A6E-9313-D52612086389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15128D-5E30-465A-9EC7-747861FE5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19FAF1B7-161E-48AB-93CC-DF656BEEA3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912503"/>
              </p:ext>
            </p:extLst>
          </p:nvPr>
        </p:nvGraphicFramePr>
        <p:xfrm>
          <a:off x="8080827" y="4647042"/>
          <a:ext cx="8890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Equation" r:id="rId3" imgW="889000" imgH="660400" progId="Equation.3">
                  <p:embed/>
                </p:oleObj>
              </mc:Choice>
              <mc:Fallback>
                <p:oleObj name="Equation" r:id="rId3" imgW="889000" imgH="660400" progId="Equation.3">
                  <p:embed/>
                  <p:pic>
                    <p:nvPicPr>
                      <p:cNvPr id="4301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0827" y="4647042"/>
                        <a:ext cx="8890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8860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AFCABA-F890-4C26-90F7-F3ECA405A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BFC788-9F31-4180-B268-667B0744F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42482-2DA8-4A22-A951-8FD883DF2142}" type="datetime1">
              <a:rPr lang="zh-CN" altLang="en-US" smtClean="0"/>
              <a:t>2021/12/6</a:t>
            </a:fld>
            <a:endParaRPr lang="zh-CN" altLang="en-US" dirty="0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F750912-67EB-472C-9E67-D62017BBC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11" y="385220"/>
            <a:ext cx="10026977" cy="6087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4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91153CA-CE47-4E8F-8C62-AFA398589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2288" y="6060233"/>
            <a:ext cx="533400" cy="2286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600" dirty="0">
                <a:latin typeface="Times New Roman" panose="02020603050405020304" pitchFamily="18" charset="0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2801200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C8090-5024-4511-BE49-6F904ED5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7E888B-7D31-47AD-AC4D-A8E11541A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BC2A-A2A7-47E8-A030-E97AA2F8836A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2BBC60-2C7C-4C8F-9D3A-5937D7E6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1207626-AC9D-41B3-A9A7-FD0BC9222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/>
              <a:t> Running example: </a:t>
            </a:r>
            <a:br>
              <a:rPr lang="en-US" altLang="en-US" dirty="0"/>
            </a:br>
            <a:r>
              <a:rPr lang="en-US" altLang="en-US" dirty="0"/>
              <a:t>	                       </a:t>
            </a:r>
            <a:r>
              <a:rPr lang="en-US" altLang="en-US" i="1" dirty="0"/>
              <a:t>student </a:t>
            </a:r>
            <a:r>
              <a:rPr lang="en-IN" altLang="zh-CN" dirty="0"/>
              <a:t>⨝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</a:p>
          <a:p>
            <a:pPr>
              <a:lnSpc>
                <a:spcPct val="90000"/>
              </a:lnSpc>
              <a:buFont typeface="Monotype Sorts" pitchFamily="-65" charset="2"/>
              <a:buNone/>
              <a:tabLst>
                <a:tab pos="635000" algn="l"/>
                <a:tab pos="2568575" algn="l"/>
              </a:tabLst>
            </a:pPr>
            <a:r>
              <a:rPr lang="en-US" altLang="en-US" dirty="0"/>
              <a:t>Catalog information for join examples:</a:t>
            </a:r>
          </a:p>
          <a:p>
            <a:pPr>
              <a:lnSpc>
                <a:spcPct val="90000"/>
              </a:lnSpc>
              <a:tabLst>
                <a:tab pos="635000" algn="l"/>
                <a:tab pos="2568575" algn="l"/>
              </a:tabLst>
            </a:pPr>
            <a:r>
              <a:rPr lang="en-US" altLang="en-US" i="1" dirty="0" err="1"/>
              <a:t>n</a:t>
            </a:r>
            <a:r>
              <a:rPr lang="en-US" altLang="en-US" i="1" baseline="-25000" dirty="0" err="1"/>
              <a:t>student</a:t>
            </a:r>
            <a:r>
              <a:rPr lang="en-US" altLang="en-US" i="1" dirty="0"/>
              <a:t> = 5</a:t>
            </a:r>
            <a:r>
              <a:rPr lang="en-US" altLang="en-US" dirty="0"/>
              <a:t>,000.</a:t>
            </a:r>
          </a:p>
          <a:p>
            <a:pPr>
              <a:lnSpc>
                <a:spcPct val="90000"/>
              </a:lnSpc>
              <a:tabLst>
                <a:tab pos="635000" algn="l"/>
                <a:tab pos="2568575" algn="l"/>
              </a:tabLst>
            </a:pPr>
            <a:r>
              <a:rPr lang="en-US" altLang="en-US" i="1" dirty="0" err="1"/>
              <a:t>f</a:t>
            </a:r>
            <a:r>
              <a:rPr lang="en-US" altLang="en-US" i="1" baseline="-25000" dirty="0" err="1"/>
              <a:t>student</a:t>
            </a:r>
            <a:r>
              <a:rPr lang="en-US" altLang="en-US" i="1" dirty="0"/>
              <a:t>  = 50, </a:t>
            </a:r>
            <a:r>
              <a:rPr lang="en-US" altLang="en-US" dirty="0"/>
              <a:t>which implies that </a:t>
            </a:r>
            <a:br>
              <a:rPr lang="en-US" altLang="en-US" dirty="0"/>
            </a:br>
            <a:r>
              <a:rPr lang="en-US" altLang="en-US" i="1" dirty="0"/>
              <a:t>	</a:t>
            </a:r>
            <a:r>
              <a:rPr lang="en-US" altLang="en-US" i="1" dirty="0" err="1"/>
              <a:t>b</a:t>
            </a:r>
            <a:r>
              <a:rPr lang="en-US" altLang="en-US" i="1" baseline="-25000" dirty="0" err="1"/>
              <a:t>student</a:t>
            </a:r>
            <a:r>
              <a:rPr lang="en-US" altLang="en-US" dirty="0"/>
              <a:t> =5000/50 = 100.</a:t>
            </a:r>
          </a:p>
          <a:p>
            <a:pPr>
              <a:lnSpc>
                <a:spcPct val="90000"/>
              </a:lnSpc>
              <a:tabLst>
                <a:tab pos="635000" algn="l"/>
                <a:tab pos="2568575" algn="l"/>
              </a:tabLst>
            </a:pPr>
            <a:r>
              <a:rPr lang="en-US" altLang="en-US" i="1" dirty="0" err="1"/>
              <a:t>n</a:t>
            </a:r>
            <a:r>
              <a:rPr lang="en-US" altLang="en-US" i="1" baseline="-25000" dirty="0" err="1"/>
              <a:t>takes</a:t>
            </a:r>
            <a:r>
              <a:rPr lang="en-US" altLang="en-US" i="1" dirty="0"/>
              <a:t> </a:t>
            </a:r>
            <a:r>
              <a:rPr lang="en-US" altLang="en-US" dirty="0"/>
              <a:t>= 10000</a:t>
            </a:r>
          </a:p>
          <a:p>
            <a:pPr>
              <a:lnSpc>
                <a:spcPct val="90000"/>
              </a:lnSpc>
              <a:tabLst>
                <a:tab pos="635000" algn="l"/>
                <a:tab pos="2568575" algn="l"/>
              </a:tabLst>
            </a:pPr>
            <a:r>
              <a:rPr lang="en-US" altLang="en-US" i="1" dirty="0" err="1"/>
              <a:t>f</a:t>
            </a:r>
            <a:r>
              <a:rPr lang="en-US" altLang="en-US" i="1" baseline="-25000" dirty="0" err="1"/>
              <a:t>takes</a:t>
            </a:r>
            <a:r>
              <a:rPr lang="en-US" altLang="en-US" baseline="-25000" dirty="0"/>
              <a:t>   </a:t>
            </a:r>
            <a:r>
              <a:rPr lang="en-US" altLang="en-US" dirty="0"/>
              <a:t>= 25, which implies that 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i="1" dirty="0" err="1"/>
              <a:t>b</a:t>
            </a:r>
            <a:r>
              <a:rPr lang="en-US" altLang="en-US" i="1" baseline="-25000" dirty="0" err="1"/>
              <a:t>takes</a:t>
            </a:r>
            <a:r>
              <a:rPr lang="en-US" altLang="en-US" baseline="-25000" dirty="0"/>
              <a:t> </a:t>
            </a:r>
            <a:r>
              <a:rPr lang="en-US" altLang="en-US" dirty="0"/>
              <a:t>= 10000/25 = 400.</a:t>
            </a:r>
          </a:p>
          <a:p>
            <a:pPr>
              <a:lnSpc>
                <a:spcPct val="90000"/>
              </a:lnSpc>
              <a:tabLst>
                <a:tab pos="635000" algn="l"/>
                <a:tab pos="2568575" algn="l"/>
              </a:tabLst>
            </a:pPr>
            <a:r>
              <a:rPr lang="en-US" altLang="en-US" i="1" dirty="0"/>
              <a:t>V</a:t>
            </a:r>
            <a:r>
              <a:rPr lang="en-US" altLang="en-US" dirty="0"/>
              <a:t>(</a:t>
            </a:r>
            <a:r>
              <a:rPr lang="en-US" altLang="en-US" i="1" dirty="0"/>
              <a:t>ID, student</a:t>
            </a:r>
            <a:r>
              <a:rPr lang="en-US" altLang="en-US" dirty="0"/>
              <a:t>)</a:t>
            </a:r>
            <a:r>
              <a:rPr lang="en-US" altLang="en-US" i="1" dirty="0"/>
              <a:t> = </a:t>
            </a:r>
            <a:r>
              <a:rPr lang="en-US" altLang="en-US" dirty="0"/>
              <a:t>5000 (</a:t>
            </a:r>
            <a:r>
              <a:rPr lang="en-US" altLang="en-US" i="1" dirty="0"/>
              <a:t>primary key!</a:t>
            </a:r>
            <a:r>
              <a:rPr lang="en-US" altLang="en-US" dirty="0"/>
              <a:t>)</a:t>
            </a:r>
            <a:endParaRPr lang="en-US" altLang="zh-CN" dirty="0"/>
          </a:p>
          <a:p>
            <a:pPr>
              <a:lnSpc>
                <a:spcPct val="90000"/>
              </a:lnSpc>
              <a:tabLst>
                <a:tab pos="635000" algn="l"/>
                <a:tab pos="2568575" algn="l"/>
              </a:tabLst>
            </a:pPr>
            <a:r>
              <a:rPr lang="en-US" altLang="zh-CN" i="1" dirty="0"/>
              <a:t>V</a:t>
            </a:r>
            <a:r>
              <a:rPr lang="en-US" altLang="zh-CN" dirty="0"/>
              <a:t>(</a:t>
            </a:r>
            <a:r>
              <a:rPr lang="en-US" altLang="zh-CN" i="1" dirty="0" err="1"/>
              <a:t>dept_name</a:t>
            </a:r>
            <a:r>
              <a:rPr lang="en-US" altLang="zh-CN" i="1" dirty="0"/>
              <a:t>, student</a:t>
            </a:r>
            <a:r>
              <a:rPr lang="en-US" altLang="zh-CN" dirty="0"/>
              <a:t>) =20</a:t>
            </a:r>
          </a:p>
          <a:p>
            <a:pPr>
              <a:lnSpc>
                <a:spcPct val="90000"/>
              </a:lnSpc>
              <a:tabLst>
                <a:tab pos="635000" algn="l"/>
                <a:tab pos="2568575" algn="l"/>
              </a:tabLst>
            </a:pPr>
            <a:r>
              <a:rPr lang="en-US" altLang="en-US" i="1" dirty="0"/>
              <a:t>V(ID, takes)</a:t>
            </a:r>
            <a:r>
              <a:rPr lang="en-US" altLang="en-US" dirty="0"/>
              <a:t> = 2500, which implies that on average, each student who has taken a course has taken 4 courses</a:t>
            </a:r>
          </a:p>
          <a:p>
            <a:pPr lvl="1">
              <a:lnSpc>
                <a:spcPct val="90000"/>
              </a:lnSpc>
              <a:tabLst>
                <a:tab pos="635000" algn="l"/>
                <a:tab pos="2568575" algn="l"/>
              </a:tabLst>
            </a:pPr>
            <a:r>
              <a:rPr lang="en-US" altLang="en-US" i="1" dirty="0" err="1"/>
              <a:t>n</a:t>
            </a:r>
            <a:r>
              <a:rPr lang="en-US" altLang="en-US" i="1" baseline="-25000" dirty="0" err="1"/>
              <a:t>takes</a:t>
            </a:r>
            <a:r>
              <a:rPr lang="en-US" altLang="en-US" i="1" dirty="0"/>
              <a:t> / V(ID, takes)</a:t>
            </a:r>
            <a:r>
              <a:rPr lang="en-US" altLang="en-US" dirty="0"/>
              <a:t> = 10000/2500 = 4</a:t>
            </a:r>
          </a:p>
          <a:p>
            <a:pPr lvl="1">
              <a:lnSpc>
                <a:spcPct val="90000"/>
              </a:lnSpc>
              <a:tabLst>
                <a:tab pos="635000" algn="l"/>
                <a:tab pos="2568575" algn="l"/>
              </a:tabLst>
            </a:pPr>
            <a:r>
              <a:rPr lang="en-US" altLang="en-US" dirty="0"/>
              <a:t>attribute </a:t>
            </a:r>
            <a:r>
              <a:rPr lang="en-US" altLang="en-US" i="1" dirty="0"/>
              <a:t>ID</a:t>
            </a:r>
            <a:r>
              <a:rPr lang="en-US" altLang="en-US" dirty="0"/>
              <a:t> in </a:t>
            </a:r>
            <a:r>
              <a:rPr lang="en-US" altLang="en-US" i="1" dirty="0"/>
              <a:t>takes </a:t>
            </a:r>
            <a:r>
              <a:rPr lang="en-US" altLang="en-US" dirty="0"/>
              <a:t>is a foreign key referencing </a:t>
            </a:r>
            <a:r>
              <a:rPr lang="en-US" altLang="en-US" i="1" dirty="0"/>
              <a:t>student</a:t>
            </a:r>
          </a:p>
          <a:p>
            <a:pPr>
              <a:lnSpc>
                <a:spcPct val="90000"/>
              </a:lnSpc>
              <a:buFont typeface="Monotype Sorts" pitchFamily="-65" charset="2"/>
              <a:buNone/>
              <a:tabLst>
                <a:tab pos="635000" algn="l"/>
                <a:tab pos="2568575" algn="l"/>
              </a:tabLst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676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E888E2-3D94-4B9A-93EB-1B905A9F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Histograms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BF6271-F5BE-41C1-9392-19F425233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sz="2600" dirty="0"/>
              <a:t>Histogram on attribute </a:t>
            </a:r>
            <a:r>
              <a:rPr lang="en-US" altLang="en-US" sz="2600" i="1" dirty="0"/>
              <a:t>age</a:t>
            </a:r>
            <a:r>
              <a:rPr lang="en-US" altLang="en-US" sz="2600" dirty="0"/>
              <a:t> of relation </a:t>
            </a:r>
            <a:r>
              <a:rPr lang="en-US" altLang="en-US" sz="2600" i="1" dirty="0"/>
              <a:t>person</a:t>
            </a:r>
            <a:br>
              <a:rPr lang="en-US" altLang="en-US" sz="2600" dirty="0"/>
            </a:br>
            <a:br>
              <a:rPr lang="en-US" altLang="en-US" sz="2600" dirty="0"/>
            </a:br>
            <a:br>
              <a:rPr lang="en-US" altLang="en-US" sz="2600" dirty="0"/>
            </a:br>
            <a:br>
              <a:rPr lang="en-US" altLang="en-US" sz="2600" dirty="0"/>
            </a:br>
            <a:br>
              <a:rPr lang="en-US" altLang="en-US" sz="2600" dirty="0"/>
            </a:br>
            <a:br>
              <a:rPr lang="en-US" altLang="en-US" sz="2600" dirty="0"/>
            </a:br>
            <a:endParaRPr lang="en-US" altLang="en-US" sz="2600" dirty="0"/>
          </a:p>
          <a:p>
            <a:pPr marL="0" indent="0">
              <a:buNone/>
            </a:pPr>
            <a:endParaRPr lang="en-US" altLang="en-US" sz="2600" dirty="0"/>
          </a:p>
          <a:p>
            <a:pPr marL="0" indent="0">
              <a:buNone/>
            </a:pPr>
            <a:br>
              <a:rPr lang="en-US" altLang="en-US" sz="2600" dirty="0"/>
            </a:br>
            <a:br>
              <a:rPr lang="en-US" altLang="en-US" sz="2600" dirty="0"/>
            </a:br>
            <a:endParaRPr lang="en-US" altLang="en-US" sz="2600" dirty="0"/>
          </a:p>
          <a:p>
            <a:r>
              <a:rPr lang="en-US" altLang="en-US" sz="2600" b="1" dirty="0" err="1">
                <a:solidFill>
                  <a:srgbClr val="002060"/>
                </a:solidFill>
              </a:rPr>
              <a:t>Equi</a:t>
            </a:r>
            <a:r>
              <a:rPr lang="en-US" altLang="en-US" sz="2600" b="1" dirty="0">
                <a:solidFill>
                  <a:srgbClr val="002060"/>
                </a:solidFill>
              </a:rPr>
              <a:t>-width</a:t>
            </a:r>
            <a:r>
              <a:rPr lang="en-US" altLang="en-US" sz="2600" dirty="0"/>
              <a:t> histograms</a:t>
            </a:r>
          </a:p>
          <a:p>
            <a:r>
              <a:rPr lang="en-US" altLang="en-US" sz="2600" b="1" dirty="0" err="1">
                <a:solidFill>
                  <a:srgbClr val="002060"/>
                </a:solidFill>
              </a:rPr>
              <a:t>Equi</a:t>
            </a:r>
            <a:r>
              <a:rPr lang="en-US" altLang="en-US" sz="2600" b="1" dirty="0">
                <a:solidFill>
                  <a:srgbClr val="002060"/>
                </a:solidFill>
              </a:rPr>
              <a:t>-depth</a:t>
            </a:r>
            <a:r>
              <a:rPr lang="en-US" altLang="en-US" sz="2600" dirty="0"/>
              <a:t> histograms break up range such that each range has (approximately) the same number of tuples</a:t>
            </a:r>
          </a:p>
          <a:p>
            <a:pPr lvl="1"/>
            <a:r>
              <a:rPr lang="en-US" altLang="en-US" sz="2600" dirty="0"/>
              <a:t>E.g. (4, 8, 14, 19) </a:t>
            </a:r>
          </a:p>
          <a:p>
            <a:r>
              <a:rPr lang="en-US" altLang="en-US" sz="2600" dirty="0"/>
              <a:t>Many databases also store </a:t>
            </a:r>
            <a:r>
              <a:rPr lang="en-US" altLang="en-US" sz="2600" i="1" dirty="0"/>
              <a:t>n </a:t>
            </a:r>
            <a:r>
              <a:rPr lang="en-US" altLang="en-US" sz="2600" b="1" dirty="0">
                <a:solidFill>
                  <a:srgbClr val="002060"/>
                </a:solidFill>
              </a:rPr>
              <a:t>most-frequent values </a:t>
            </a:r>
            <a:r>
              <a:rPr lang="en-US" altLang="en-US" sz="2600" dirty="0"/>
              <a:t>and their counts</a:t>
            </a:r>
          </a:p>
          <a:p>
            <a:pPr lvl="1"/>
            <a:r>
              <a:rPr lang="en-US" altLang="en-US" sz="2600" dirty="0"/>
              <a:t>Histogram is built on remaining values only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E75486-1494-4E11-9D98-ADCAB308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8A2D7-44E0-4695-B4A1-3B984CDC98CD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26AD62-82D3-4866-A08D-A193D52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6858E3-87CF-426B-B4B9-EC5EBB2A3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753" y="1386750"/>
            <a:ext cx="4092575" cy="288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9581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7EF2C-E32E-4CBB-98A6-DD47195E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Histograms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CB6818-CF12-479C-80DC-467748DC6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zh-CN" dirty="0"/>
              <a:t>Histograms and other statistics usually computed based on a </a:t>
            </a:r>
            <a:r>
              <a:rPr lang="en-IN" altLang="zh-CN" b="1" dirty="0">
                <a:solidFill>
                  <a:srgbClr val="002060"/>
                </a:solidFill>
              </a:rPr>
              <a:t>random  sample</a:t>
            </a:r>
          </a:p>
          <a:p>
            <a:r>
              <a:rPr lang="en-IN" altLang="zh-CN" dirty="0"/>
              <a:t>Statistics may be out of date</a:t>
            </a:r>
          </a:p>
          <a:p>
            <a:pPr lvl="1"/>
            <a:r>
              <a:rPr lang="en-IN" altLang="zh-CN" dirty="0"/>
              <a:t>some database require a </a:t>
            </a:r>
            <a:r>
              <a:rPr lang="en-IN" altLang="zh-CN" b="1" dirty="0" err="1"/>
              <a:t>analyze</a:t>
            </a:r>
            <a:r>
              <a:rPr lang="en-IN" altLang="zh-CN" b="1" dirty="0"/>
              <a:t> </a:t>
            </a:r>
            <a:r>
              <a:rPr lang="en-IN" altLang="zh-CN" dirty="0"/>
              <a:t> command to be executed to update statistics</a:t>
            </a:r>
          </a:p>
          <a:p>
            <a:pPr lvl="1"/>
            <a:r>
              <a:rPr lang="en-IN" altLang="zh-CN" dirty="0"/>
              <a:t>others automatically recompute statistics </a:t>
            </a:r>
          </a:p>
          <a:p>
            <a:pPr lvl="2"/>
            <a:r>
              <a:rPr lang="en-IN" altLang="zh-CN" dirty="0"/>
              <a:t>e.g., when number of tuples in a relation changes by some percentage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03EEFD-5184-4915-ADC1-D2F8141A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8E44-2D3B-4E42-8BF7-84251A425D46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1863D5-6CEA-425D-994D-8B439718A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0379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A0A5B-B0D7-4625-A73E-924A1A381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Selection Size Estimation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676E2F-024E-4C91-9A7A-563CF0B43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size estimation of the result of a </a:t>
            </a:r>
            <a:r>
              <a:rPr lang="en-US" altLang="zh-CN" b="1" i="1" dirty="0"/>
              <a:t>selection</a:t>
            </a:r>
            <a:r>
              <a:rPr lang="en-US" altLang="zh-CN" dirty="0"/>
              <a:t> operation depends on the </a:t>
            </a:r>
            <a:r>
              <a:rPr lang="en-US" altLang="zh-CN" i="1" dirty="0"/>
              <a:t>selection predicates</a:t>
            </a:r>
            <a:r>
              <a:rPr lang="en-US" altLang="zh-CN" dirty="0"/>
              <a:t>, that is </a:t>
            </a:r>
            <a:r>
              <a:rPr lang="en-US" altLang="zh-CN" i="1" dirty="0"/>
              <a:t>single equality predicate</a:t>
            </a:r>
            <a:r>
              <a:rPr lang="en-US" altLang="zh-CN" dirty="0"/>
              <a:t>, </a:t>
            </a:r>
            <a:r>
              <a:rPr lang="en-US" altLang="zh-CN" i="1" dirty="0"/>
              <a:t>single comparison predicate</a:t>
            </a:r>
            <a:r>
              <a:rPr lang="en-US" altLang="zh-CN" dirty="0"/>
              <a:t>, and </a:t>
            </a:r>
            <a:r>
              <a:rPr lang="en-US" altLang="zh-CN" i="1" dirty="0"/>
              <a:t>combination of predicates</a:t>
            </a:r>
          </a:p>
          <a:p>
            <a:r>
              <a:rPr lang="en-US" altLang="zh-CN" dirty="0"/>
              <a:t>Equality selection</a:t>
            </a:r>
            <a:r>
              <a:rPr lang="en-US" altLang="zh-CN" b="1" dirty="0"/>
              <a:t>   </a:t>
            </a:r>
            <a:r>
              <a:rPr lang="en-US" altLang="zh-CN" b="1" dirty="0">
                <a:sym typeface="Symbol" pitchFamily="18" charset="2"/>
              </a:rPr>
              <a:t></a:t>
            </a:r>
            <a:r>
              <a:rPr lang="en-US" altLang="zh-CN" b="1" i="1" baseline="-25000" dirty="0">
                <a:sym typeface="Symbol" pitchFamily="18" charset="2"/>
              </a:rPr>
              <a:t>A=a </a:t>
            </a:r>
            <a:r>
              <a:rPr lang="en-US" altLang="zh-CN" b="1" dirty="0">
                <a:sym typeface="Symbol" pitchFamily="18" charset="2"/>
              </a:rPr>
              <a:t>(</a:t>
            </a:r>
            <a:r>
              <a:rPr lang="en-US" altLang="zh-CN" b="1" i="1" dirty="0">
                <a:sym typeface="Symbol" pitchFamily="18" charset="2"/>
              </a:rPr>
              <a:t>r</a:t>
            </a:r>
            <a:r>
              <a:rPr lang="en-US" altLang="zh-CN" b="1" dirty="0">
                <a:sym typeface="Symbol" pitchFamily="18" charset="2"/>
              </a:rPr>
              <a:t>)</a:t>
            </a:r>
            <a:endParaRPr lang="en-US" altLang="zh-CN" dirty="0"/>
          </a:p>
          <a:p>
            <a:pPr marL="765175" lvl="1" indent="-285750" eaLnBrk="1" hangingPunct="1"/>
            <a:r>
              <a:rPr lang="en-US" altLang="zh-CN" dirty="0"/>
              <a:t>assuming </a:t>
            </a:r>
            <a:r>
              <a:rPr lang="en-US" altLang="zh-CN" dirty="0">
                <a:solidFill>
                  <a:srgbClr val="FF0000"/>
                </a:solidFill>
              </a:rPr>
              <a:t>uniform distribution (?) </a:t>
            </a:r>
            <a:r>
              <a:rPr lang="en-US" altLang="zh-CN" dirty="0"/>
              <a:t>of values in relations, and the value </a:t>
            </a:r>
            <a:r>
              <a:rPr lang="en-US" altLang="zh-CN" b="1" i="1" dirty="0"/>
              <a:t>a</a:t>
            </a:r>
            <a:r>
              <a:rPr lang="en-US" altLang="zh-CN" dirty="0"/>
              <a:t> appears in attribute </a:t>
            </a:r>
            <a:r>
              <a:rPr lang="en-US" altLang="zh-CN" b="1" i="1" dirty="0"/>
              <a:t>A</a:t>
            </a:r>
            <a:r>
              <a:rPr lang="en-US" altLang="zh-CN" dirty="0"/>
              <a:t> of some record in </a:t>
            </a:r>
            <a:r>
              <a:rPr lang="en-US" altLang="zh-CN" b="1" i="1" dirty="0"/>
              <a:t>r</a:t>
            </a:r>
          </a:p>
          <a:p>
            <a:pPr marL="765175" lvl="1" indent="-285750" eaLnBrk="1" hangingPunct="1"/>
            <a:r>
              <a:rPr lang="en-US" altLang="zh-CN" dirty="0"/>
              <a:t> the selection is estimated to have </a:t>
            </a:r>
          </a:p>
          <a:p>
            <a:pPr marL="1184275" lvl="2" indent="-228600" eaLnBrk="1" hangingPunct="1"/>
            <a:r>
              <a:rPr lang="en-US" altLang="zh-CN" dirty="0"/>
              <a:t>n</a:t>
            </a:r>
            <a:r>
              <a:rPr lang="en-US" altLang="zh-CN" baseline="-25000" dirty="0"/>
              <a:t>r </a:t>
            </a:r>
            <a:r>
              <a:rPr lang="en-US" altLang="zh-CN" dirty="0"/>
              <a:t>/ V(A, r) tuples satisfying </a:t>
            </a:r>
            <a:r>
              <a:rPr lang="en-US" altLang="zh-CN" b="1" i="1" dirty="0"/>
              <a:t>A</a:t>
            </a:r>
            <a:r>
              <a:rPr lang="en-US" altLang="zh-CN" dirty="0"/>
              <a:t>=a </a:t>
            </a:r>
          </a:p>
          <a:p>
            <a:pPr marL="955675" lvl="2" indent="0" eaLnBrk="1" hangingPunct="1">
              <a:buNone/>
            </a:pPr>
            <a:r>
              <a:rPr lang="en-US" altLang="zh-CN" dirty="0">
                <a:sym typeface="Symbol" pitchFamily="18" charset="2"/>
              </a:rPr>
              <a:t>e.g. </a:t>
            </a:r>
            <a:r>
              <a:rPr lang="en-US" altLang="zh-CN" b="1" i="1" dirty="0" err="1">
                <a:sym typeface="Symbol" pitchFamily="18" charset="2"/>
              </a:rPr>
              <a:t>n</a:t>
            </a:r>
            <a:r>
              <a:rPr lang="en-US" altLang="zh-CN" b="1" i="1" baseline="-25000" dirty="0" err="1">
                <a:sym typeface="Symbol" pitchFamily="18" charset="2"/>
              </a:rPr>
              <a:t>student</a:t>
            </a:r>
            <a:r>
              <a:rPr lang="en-US" altLang="zh-CN" baseline="-25000" dirty="0">
                <a:sym typeface="Symbol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/</a:t>
            </a:r>
            <a:r>
              <a:rPr lang="en-US" altLang="zh-CN" i="1" dirty="0"/>
              <a:t>V</a:t>
            </a:r>
            <a:r>
              <a:rPr lang="en-US" altLang="zh-CN" dirty="0"/>
              <a:t>(</a:t>
            </a:r>
            <a:r>
              <a:rPr lang="en-US" altLang="zh-CN" b="1" i="1" dirty="0" err="1"/>
              <a:t>dept_name</a:t>
            </a:r>
            <a:r>
              <a:rPr lang="en-US" altLang="zh-CN" b="1" i="1" dirty="0"/>
              <a:t>, student</a:t>
            </a:r>
            <a:r>
              <a:rPr lang="en-US" altLang="zh-CN" b="1" dirty="0"/>
              <a:t>)</a:t>
            </a:r>
            <a:r>
              <a:rPr lang="en-US" altLang="zh-CN" b="1" i="1" dirty="0"/>
              <a:t> </a:t>
            </a:r>
            <a:r>
              <a:rPr lang="en-US" altLang="zh-CN" dirty="0">
                <a:sym typeface="Symbol" pitchFamily="18" charset="2"/>
              </a:rPr>
              <a:t>= 5000/2</a:t>
            </a:r>
            <a:r>
              <a:rPr lang="en-US" altLang="zh-CN" dirty="0"/>
              <a:t>0=500</a:t>
            </a:r>
            <a:endParaRPr lang="en-US" altLang="zh-CN" dirty="0">
              <a:sym typeface="Symbol" pitchFamily="18" charset="2"/>
            </a:endParaRPr>
          </a:p>
          <a:p>
            <a:pPr marL="1184275" lvl="2" indent="-228600" eaLnBrk="1" hangingPunct="1"/>
            <a:r>
              <a:rPr lang="en-US" altLang="zh-CN" dirty="0">
                <a:sym typeface="Symbol" pitchFamily="18" charset="2"/>
              </a:rPr>
              <a:t></a:t>
            </a:r>
            <a:r>
              <a:rPr lang="en-US" altLang="zh-CN" dirty="0"/>
              <a:t>n</a:t>
            </a:r>
            <a:r>
              <a:rPr lang="en-US" altLang="zh-CN" baseline="-25000" dirty="0"/>
              <a:t>r </a:t>
            </a:r>
            <a:r>
              <a:rPr lang="en-US" altLang="zh-CN" dirty="0"/>
              <a:t>/V(A, r) </a:t>
            </a:r>
            <a:r>
              <a:rPr lang="en-US" altLang="zh-CN" i="1" dirty="0">
                <a:sym typeface="Symbol" pitchFamily="18" charset="2"/>
              </a:rPr>
              <a:t>/</a:t>
            </a:r>
            <a:r>
              <a:rPr lang="en-US" altLang="zh-CN" i="1" dirty="0" err="1">
                <a:sym typeface="Symbol" pitchFamily="18" charset="2"/>
              </a:rPr>
              <a:t>f</a:t>
            </a:r>
            <a:r>
              <a:rPr lang="en-US" altLang="zh-CN" i="1" baseline="-25000" dirty="0" err="1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 =500/50=10 blocks that these tuples occupy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equality condition on a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key attribute</a:t>
            </a:r>
            <a:r>
              <a:rPr lang="en-US" altLang="en-US" dirty="0">
                <a:sym typeface="Symbol" panose="05050102010706020507" pitchFamily="18" charset="2"/>
              </a:rPr>
              <a:t> (e.g. ID=2019211):</a:t>
            </a:r>
            <a:r>
              <a:rPr lang="en-US" altLang="en-US" i="1" dirty="0">
                <a:sym typeface="Symbol" panose="05050102010706020507" pitchFamily="18" charset="2"/>
              </a:rPr>
              <a:t>  size estimate = </a:t>
            </a:r>
            <a:r>
              <a:rPr lang="en-US" altLang="en-US" dirty="0">
                <a:sym typeface="Symbol" panose="05050102010706020507" pitchFamily="18" charset="2"/>
              </a:rPr>
              <a:t>1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854CE3-C6EF-4652-A78F-174F815E8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65754-25B4-4951-BC49-C806D01EB96A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BDFB29-2E93-42DD-B934-E1E0FAB0B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031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5BF19-620E-431A-9684-5ED3EA12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Selection Size Estimation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916C51-0B5D-40A6-8603-01CCE9368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dirty="0"/>
              <a:t>Comparison selections </a:t>
            </a:r>
            <a:r>
              <a:rPr kumimoji="0" lang="en-US" altLang="zh-CN" dirty="0">
                <a:sym typeface="Symbol" pitchFamily="18" charset="2"/>
              </a:rPr>
              <a:t></a:t>
            </a:r>
            <a:r>
              <a:rPr kumimoji="0" lang="en-US" altLang="zh-CN" i="1" baseline="-25000" dirty="0" err="1">
                <a:sym typeface="Symbol" pitchFamily="18" charset="2"/>
              </a:rPr>
              <a:t>A</a:t>
            </a:r>
            <a:r>
              <a:rPr kumimoji="0" lang="en-US" altLang="zh-CN" baseline="-25000" dirty="0" err="1">
                <a:sym typeface="Symbol" pitchFamily="18" charset="2"/>
              </a:rPr>
              <a:t>v</a:t>
            </a:r>
            <a:r>
              <a:rPr kumimoji="0" lang="en-US" altLang="zh-CN" dirty="0">
                <a:sym typeface="Symbol" pitchFamily="18" charset="2"/>
              </a:rPr>
              <a:t>(</a:t>
            </a:r>
            <a:r>
              <a:rPr kumimoji="0" lang="en-US" altLang="zh-CN" i="1" dirty="0">
                <a:sym typeface="Symbol" pitchFamily="18" charset="2"/>
              </a:rPr>
              <a:t>r</a:t>
            </a:r>
            <a:r>
              <a:rPr kumimoji="0" lang="en-US" altLang="zh-CN" dirty="0">
                <a:sym typeface="Symbol" pitchFamily="18" charset="2"/>
              </a:rPr>
              <a:t>) </a:t>
            </a:r>
          </a:p>
          <a:p>
            <a:pPr marL="0" indent="0">
              <a:buNone/>
            </a:pPr>
            <a:r>
              <a:rPr lang="en-US" altLang="zh-CN" dirty="0">
                <a:sym typeface="Symbol" pitchFamily="18" charset="2"/>
              </a:rPr>
              <a:t>           </a:t>
            </a:r>
            <a:r>
              <a:rPr kumimoji="0" lang="en-US" altLang="en-US" dirty="0">
                <a:sym typeface="Symbol" panose="05050102010706020507" pitchFamily="18" charset="2"/>
              </a:rPr>
              <a:t>case of </a:t>
            </a:r>
            <a:r>
              <a:rPr kumimoji="0" lang="en-US" altLang="en-US" i="1" baseline="-25000" dirty="0">
                <a:sym typeface="Symbol" panose="05050102010706020507" pitchFamily="18" charset="2"/>
              </a:rPr>
              <a:t>A </a:t>
            </a:r>
            <a:r>
              <a:rPr kumimoji="0" lang="en-US" altLang="en-US" baseline="-25000" dirty="0">
                <a:sym typeface="Symbol" panose="05050102010706020507" pitchFamily="18" charset="2"/>
              </a:rPr>
              <a:t> </a:t>
            </a:r>
            <a:r>
              <a:rPr kumimoji="0" lang="en-US" altLang="en-US" i="1" baseline="-25000" dirty="0">
                <a:sym typeface="Symbol" panose="05050102010706020507" pitchFamily="18" charset="2"/>
              </a:rPr>
              <a:t>V</a:t>
            </a:r>
            <a:r>
              <a:rPr kumimoji="0" lang="en-US" altLang="en-US" dirty="0">
                <a:sym typeface="Symbol" panose="05050102010706020507" pitchFamily="18" charset="2"/>
              </a:rPr>
              <a:t>(</a:t>
            </a:r>
            <a:r>
              <a:rPr kumimoji="0" lang="en-US" altLang="en-US" i="1" dirty="0">
                <a:sym typeface="Symbol" panose="05050102010706020507" pitchFamily="18" charset="2"/>
              </a:rPr>
              <a:t>r</a:t>
            </a:r>
            <a:r>
              <a:rPr kumimoji="0" lang="en-US" altLang="en-US" dirty="0">
                <a:sym typeface="Symbol" panose="05050102010706020507" pitchFamily="18" charset="2"/>
              </a:rPr>
              <a:t>) is symmetric</a:t>
            </a:r>
            <a:endParaRPr kumimoji="0" lang="en-US" altLang="zh-CN" dirty="0">
              <a:sym typeface="Symbol" pitchFamily="18" charset="2"/>
            </a:endParaRPr>
          </a:p>
          <a:p>
            <a:pPr marL="663575" lvl="1" indent="-280988" eaLnBrk="1" hangingPunct="1">
              <a:lnSpc>
                <a:spcPct val="90000"/>
              </a:lnSpc>
            </a:pPr>
            <a:r>
              <a:rPr kumimoji="0" lang="en-US" altLang="zh-CN" dirty="0">
                <a:sym typeface="Symbol" pitchFamily="18" charset="2"/>
              </a:rPr>
              <a:t>the lowest and highest values of attributes, that is min(A, r) and max(A, r),  are available in catalog</a:t>
            </a:r>
          </a:p>
          <a:p>
            <a:pPr marL="663575" lvl="1" indent="-280988" eaLnBrk="1" hangingPunct="1">
              <a:lnSpc>
                <a:spcPct val="90000"/>
              </a:lnSpc>
            </a:pPr>
            <a:r>
              <a:rPr kumimoji="0" lang="en-US" altLang="zh-CN" dirty="0">
                <a:sym typeface="Symbol" pitchFamily="18" charset="2"/>
              </a:rPr>
              <a:t>the </a:t>
            </a:r>
            <a:r>
              <a:rPr kumimoji="0" lang="en-US" altLang="zh-CN" dirty="0"/>
              <a:t>estimated</a:t>
            </a:r>
            <a:r>
              <a:rPr kumimoji="0" lang="en-US" altLang="zh-CN" dirty="0">
                <a:sym typeface="Symbol" pitchFamily="18" charset="2"/>
              </a:rPr>
              <a:t> number of records/tuples satisfying comparison condition  </a:t>
            </a:r>
            <a:r>
              <a:rPr kumimoji="0" lang="en-US" altLang="zh-CN" i="1" dirty="0">
                <a:sym typeface="Symbol" pitchFamily="18" charset="2"/>
              </a:rPr>
              <a:t>A</a:t>
            </a:r>
            <a:r>
              <a:rPr kumimoji="0" lang="en-US" altLang="zh-CN" dirty="0">
                <a:sym typeface="Symbol" pitchFamily="18" charset="2"/>
              </a:rPr>
              <a:t> </a:t>
            </a:r>
            <a:r>
              <a:rPr kumimoji="0" lang="en-US" altLang="zh-CN" i="1" dirty="0">
                <a:sym typeface="Symbol" pitchFamily="18" charset="2"/>
              </a:rPr>
              <a:t>V</a:t>
            </a:r>
            <a:endParaRPr kumimoji="0" lang="en-US" altLang="zh-CN" i="1" dirty="0"/>
          </a:p>
          <a:p>
            <a:pPr marL="1049338" lvl="2" indent="-193675" eaLnBrk="1" hangingPunct="1">
              <a:lnSpc>
                <a:spcPct val="90000"/>
              </a:lnSpc>
            </a:pPr>
            <a:r>
              <a:rPr kumimoji="0" lang="en-US" altLang="zh-CN" dirty="0"/>
              <a:t>0,              if </a:t>
            </a:r>
            <a:r>
              <a:rPr kumimoji="0" lang="en-US" altLang="zh-CN" i="1" dirty="0"/>
              <a:t>v</a:t>
            </a:r>
            <a:r>
              <a:rPr kumimoji="0" lang="en-US" altLang="zh-CN" dirty="0"/>
              <a:t> &lt; min(A, r)</a:t>
            </a:r>
          </a:p>
          <a:p>
            <a:pPr marL="1049338" lvl="2" indent="-193675" eaLnBrk="1" hangingPunct="1">
              <a:lnSpc>
                <a:spcPct val="90000"/>
              </a:lnSpc>
            </a:pPr>
            <a:r>
              <a:rPr kumimoji="0" lang="en-US" altLang="zh-CN" dirty="0"/>
              <a:t>n</a:t>
            </a:r>
            <a:r>
              <a:rPr kumimoji="0" lang="en-US" altLang="zh-CN" baseline="-25000" dirty="0"/>
              <a:t>r</a:t>
            </a:r>
            <a:r>
              <a:rPr kumimoji="0" lang="en-US" altLang="zh-CN" dirty="0"/>
              <a:t>,             if </a:t>
            </a:r>
            <a:r>
              <a:rPr kumimoji="0" lang="en-US" altLang="zh-CN" i="1" dirty="0"/>
              <a:t>v</a:t>
            </a:r>
            <a:r>
              <a:rPr kumimoji="0" lang="en-US" altLang="zh-CN" i="1" dirty="0">
                <a:sym typeface="Symbol" pitchFamily="18" charset="2"/>
              </a:rPr>
              <a:t> </a:t>
            </a:r>
            <a:r>
              <a:rPr kumimoji="0" lang="en-US" altLang="zh-CN" dirty="0">
                <a:sym typeface="Symbol" pitchFamily="18" charset="2"/>
              </a:rPr>
              <a:t> max(A, r)</a:t>
            </a:r>
          </a:p>
          <a:p>
            <a:pPr marL="1049338" lvl="2" indent="-193675" eaLnBrk="1" hangingPunct="1">
              <a:lnSpc>
                <a:spcPct val="90000"/>
              </a:lnSpc>
            </a:pPr>
            <a:endParaRPr kumimoji="0" lang="en-US" altLang="zh-CN" dirty="0"/>
          </a:p>
          <a:p>
            <a:pPr marL="1049338" lvl="2" indent="-193675" eaLnBrk="1" hangingPunct="1">
              <a:lnSpc>
                <a:spcPct val="90000"/>
              </a:lnSpc>
            </a:pPr>
            <a:r>
              <a:rPr kumimoji="0" lang="zh-CN" altLang="en-US" dirty="0"/>
              <a:t>                                                    ,  </a:t>
            </a:r>
            <a:r>
              <a:rPr kumimoji="0" lang="en-US" altLang="zh-CN" dirty="0"/>
              <a:t>otherwise </a:t>
            </a:r>
          </a:p>
          <a:p>
            <a:pPr marL="1049338" lvl="2" indent="-193675" eaLnBrk="1" hangingPunct="1">
              <a:lnSpc>
                <a:spcPct val="90000"/>
              </a:lnSpc>
            </a:pPr>
            <a:endParaRPr lang="en-US" altLang="zh-CN" dirty="0"/>
          </a:p>
          <a:p>
            <a:pPr marL="663575" lvl="1" indent="-280988">
              <a:lnSpc>
                <a:spcPct val="90000"/>
              </a:lnSpc>
            </a:pPr>
            <a:r>
              <a:rPr lang="en-US" altLang="en-US" dirty="0"/>
              <a:t>If histograms available, can refine above estimate</a:t>
            </a:r>
          </a:p>
          <a:p>
            <a:pPr marL="663575" lvl="1" indent="-280988">
              <a:lnSpc>
                <a:spcPct val="90000"/>
              </a:lnSpc>
            </a:pPr>
            <a:endParaRPr lang="en-US" altLang="zh-CN" dirty="0"/>
          </a:p>
          <a:p>
            <a:pPr marL="663575" lvl="1" indent="-280988" eaLnBrk="1" hangingPunct="1">
              <a:lnSpc>
                <a:spcPct val="90000"/>
              </a:lnSpc>
            </a:pPr>
            <a:r>
              <a:rPr lang="en-US" altLang="zh-CN" dirty="0"/>
              <a:t>in absence of statistical information, the</a:t>
            </a:r>
            <a:r>
              <a:rPr lang="en-US" altLang="zh-CN" i="1" dirty="0"/>
              <a:t> cost </a:t>
            </a:r>
            <a:r>
              <a:rPr lang="en-US" altLang="zh-CN" dirty="0"/>
              <a:t>is assumed to be</a:t>
            </a:r>
            <a:r>
              <a:rPr lang="en-US" altLang="zh-CN" i="1" dirty="0"/>
              <a:t> </a:t>
            </a:r>
          </a:p>
          <a:p>
            <a:pPr marL="663575" lvl="1" indent="-280988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i="1" dirty="0">
                <a:sym typeface="Symbol" pitchFamily="18" charset="2"/>
              </a:rPr>
              <a:t>     n</a:t>
            </a:r>
            <a:r>
              <a:rPr lang="en-US" altLang="zh-CN" i="1" baseline="-25000" dirty="0">
                <a:sym typeface="Symbol" pitchFamily="18" charset="2"/>
              </a:rPr>
              <a:t>r </a:t>
            </a:r>
            <a:r>
              <a:rPr lang="en-US" altLang="zh-CN" i="1" dirty="0">
                <a:sym typeface="Symbol" pitchFamily="18" charset="2"/>
              </a:rPr>
              <a:t>/ </a:t>
            </a:r>
            <a:r>
              <a:rPr lang="en-US" altLang="zh-CN" dirty="0">
                <a:sym typeface="Symbol" pitchFamily="18" charset="2"/>
              </a:rPr>
              <a:t>2</a:t>
            </a:r>
            <a:endParaRPr kumimoji="0" lang="en-US" altLang="zh-CN" dirty="0">
              <a:sym typeface="Symbol" pitchFamily="18" charset="2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FD615D-3CF0-4C0D-9B00-0B84DD02E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A0912-C263-47DA-A17D-714A210FD923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E898BC-A66C-4D06-91BD-D6C03372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525D34C3-5025-4AE4-8810-1AE8C864E9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9401692"/>
              </p:ext>
            </p:extLst>
          </p:nvPr>
        </p:nvGraphicFramePr>
        <p:xfrm>
          <a:off x="1561322" y="3586734"/>
          <a:ext cx="3657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Equation" r:id="rId3" imgW="1612900" imgH="444500" progId="Equation.3">
                  <p:embed/>
                </p:oleObj>
              </mc:Choice>
              <mc:Fallback>
                <p:oleObj name="Equation" r:id="rId3" imgW="1612900" imgH="444500" progId="Equation.3">
                  <p:embed/>
                  <p:pic>
                    <p:nvPicPr>
                      <p:cNvPr id="4710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1322" y="3586734"/>
                        <a:ext cx="3657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5718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A75C85-CE62-403C-8580-B4CF7309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Size Estimation of Complex Selections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8C1DB-8BCF-4CE3-8550-E49673BC9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338388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FF0000"/>
                </a:solidFill>
              </a:rPr>
              <a:t>selectivity</a:t>
            </a:r>
            <a:r>
              <a:rPr lang="en-US" altLang="en-US" b="1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of a condition </a:t>
            </a:r>
            <a:r>
              <a:rPr lang="en-US" altLang="en-US" sz="2000" dirty="0">
                <a:sym typeface="Symbol" panose="05050102010706020507" pitchFamily="18" charset="2"/>
              </a:rPr>
              <a:t></a:t>
            </a:r>
            <a:r>
              <a:rPr lang="en-US" altLang="en-US" i="1" baseline="-25000" dirty="0" err="1">
                <a:sym typeface="Greek Symbols" pitchFamily="18" charset="2"/>
              </a:rPr>
              <a:t>i</a:t>
            </a:r>
            <a:r>
              <a:rPr lang="en-US" altLang="en-US" dirty="0">
                <a:sym typeface="Greek Symbols" pitchFamily="18" charset="2"/>
              </a:rPr>
              <a:t> is the probability that a tuple in the relation </a:t>
            </a:r>
            <a:r>
              <a:rPr lang="en-US" altLang="en-US" i="1" dirty="0">
                <a:sym typeface="Greek Symbols" pitchFamily="18" charset="2"/>
              </a:rPr>
              <a:t>r</a:t>
            </a:r>
            <a:r>
              <a:rPr lang="en-US" altLang="en-US" dirty="0">
                <a:sym typeface="Greek Symbols" pitchFamily="18" charset="2"/>
              </a:rPr>
              <a:t> satisfies </a:t>
            </a:r>
            <a:r>
              <a:rPr lang="en-US" altLang="en-US" sz="2000" dirty="0">
                <a:sym typeface="Symbol" panose="05050102010706020507" pitchFamily="18" charset="2"/>
              </a:rPr>
              <a:t></a:t>
            </a:r>
            <a:r>
              <a:rPr lang="en-US" altLang="en-US" i="1" baseline="-25000" dirty="0" err="1">
                <a:sym typeface="Greek Symbols" pitchFamily="18" charset="2"/>
              </a:rPr>
              <a:t>i</a:t>
            </a:r>
            <a:r>
              <a:rPr lang="en-US" altLang="en-US" dirty="0">
                <a:sym typeface="Greek Symbols" pitchFamily="18" charset="2"/>
              </a:rPr>
              <a:t> . </a:t>
            </a:r>
          </a:p>
          <a:p>
            <a:pPr lvl="1">
              <a:tabLst>
                <a:tab pos="2338388" algn="l"/>
              </a:tabLst>
            </a:pPr>
            <a:r>
              <a:rPr lang="en-US" altLang="en-US" dirty="0">
                <a:sym typeface="Greek Symbols" pitchFamily="18" charset="2"/>
              </a:rPr>
              <a:t> If </a:t>
            </a:r>
            <a:r>
              <a:rPr lang="en-US" altLang="en-US" i="1" dirty="0" err="1">
                <a:sym typeface="Greek Symbols" pitchFamily="18" charset="2"/>
              </a:rPr>
              <a:t>s</a:t>
            </a:r>
            <a:r>
              <a:rPr lang="en-US" altLang="en-US" i="1" baseline="-25000" dirty="0" err="1">
                <a:sym typeface="Greek Symbols" pitchFamily="18" charset="2"/>
              </a:rPr>
              <a:t>i</a:t>
            </a:r>
            <a:r>
              <a:rPr lang="en-US" altLang="en-US" i="1" dirty="0">
                <a:sym typeface="Greek Symbols" pitchFamily="18" charset="2"/>
              </a:rPr>
              <a:t> </a:t>
            </a:r>
            <a:r>
              <a:rPr lang="en-US" altLang="en-US" dirty="0">
                <a:sym typeface="Greek Symbols" pitchFamily="18" charset="2"/>
              </a:rPr>
              <a:t> is the number of satisfying tuples in </a:t>
            </a:r>
            <a:r>
              <a:rPr lang="en-US" altLang="en-US" i="1" dirty="0">
                <a:sym typeface="Greek Symbols" pitchFamily="18" charset="2"/>
              </a:rPr>
              <a:t>r, </a:t>
            </a:r>
            <a:r>
              <a:rPr lang="en-US" altLang="en-US" dirty="0">
                <a:sym typeface="Greek Symbols" pitchFamily="18" charset="2"/>
              </a:rPr>
              <a:t>the selectivity of </a:t>
            </a:r>
            <a:r>
              <a:rPr lang="en-US" altLang="en-US" i="1" dirty="0">
                <a:sym typeface="Greek Symbols" pitchFamily="18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</a:t>
            </a:r>
            <a:r>
              <a:rPr lang="en-US" altLang="en-US" i="1" baseline="-25000" dirty="0" err="1">
                <a:sym typeface="Greek Symbols" pitchFamily="18" charset="2"/>
              </a:rPr>
              <a:t>i</a:t>
            </a:r>
            <a:r>
              <a:rPr lang="en-US" altLang="en-US" dirty="0">
                <a:sym typeface="Greek Symbols" pitchFamily="18" charset="2"/>
              </a:rPr>
              <a:t> is given by </a:t>
            </a:r>
            <a:r>
              <a:rPr lang="en-US" altLang="en-US" i="1" dirty="0" err="1">
                <a:sym typeface="Greek Symbols" pitchFamily="18" charset="2"/>
              </a:rPr>
              <a:t>s</a:t>
            </a:r>
            <a:r>
              <a:rPr lang="en-US" altLang="en-US" i="1" baseline="-25000" dirty="0" err="1">
                <a:sym typeface="Greek Symbols" pitchFamily="18" charset="2"/>
              </a:rPr>
              <a:t>i</a:t>
            </a:r>
            <a:r>
              <a:rPr lang="en-US" altLang="en-US" i="1" dirty="0">
                <a:sym typeface="Greek Symbols" pitchFamily="18" charset="2"/>
              </a:rPr>
              <a:t> /n</a:t>
            </a:r>
            <a:r>
              <a:rPr lang="en-US" altLang="en-US" i="1" baseline="-25000" dirty="0">
                <a:sym typeface="Greek Symbols" pitchFamily="18" charset="2"/>
              </a:rPr>
              <a:t>r</a:t>
            </a:r>
            <a:r>
              <a:rPr lang="en-US" altLang="en-US" i="1" dirty="0">
                <a:sym typeface="Greek Symbols" pitchFamily="18" charset="2"/>
              </a:rPr>
              <a:t>.</a:t>
            </a:r>
            <a:endParaRPr lang="en-US" altLang="en-US" dirty="0">
              <a:sym typeface="Greek Symbols" pitchFamily="18" charset="2"/>
            </a:endParaRPr>
          </a:p>
          <a:p>
            <a:pPr>
              <a:tabLst>
                <a:tab pos="2338388" algn="l"/>
              </a:tabLst>
            </a:pPr>
            <a:endParaRPr lang="en-US" altLang="en-US" b="1" dirty="0">
              <a:sym typeface="Greek Symbols" pitchFamily="18" charset="2"/>
            </a:endParaRPr>
          </a:p>
          <a:p>
            <a:pPr>
              <a:tabLst>
                <a:tab pos="2338388" algn="l"/>
              </a:tabLst>
            </a:pPr>
            <a:r>
              <a:rPr lang="en-US" altLang="en-US" b="1" dirty="0">
                <a:sym typeface="Greek Symbols" pitchFamily="18" charset="2"/>
              </a:rPr>
              <a:t>Conjunction:  </a:t>
            </a:r>
            <a:r>
              <a:rPr lang="en-US" altLang="en-US" sz="2000" i="1" dirty="0">
                <a:sym typeface="Symbol" panose="05050102010706020507" pitchFamily="18" charset="2"/>
              </a:rPr>
              <a:t></a:t>
            </a:r>
            <a:r>
              <a:rPr lang="en-US" altLang="en-US" sz="2400" baseline="-25000" dirty="0">
                <a:sym typeface="Symbol" panose="05050102010706020507" pitchFamily="18" charset="2"/>
              </a:rPr>
              <a:t></a:t>
            </a:r>
            <a:r>
              <a:rPr lang="en-US" altLang="en-US" sz="2000" baseline="-25000" dirty="0">
                <a:sym typeface="Greek Symbols" pitchFamily="18" charset="2"/>
              </a:rPr>
              <a:t>1</a:t>
            </a:r>
            <a:r>
              <a:rPr lang="en-US" altLang="en-US" sz="2000" baseline="-25000" dirty="0">
                <a:sym typeface="Symbol" panose="05050102010706020507" pitchFamily="18" charset="2"/>
              </a:rPr>
              <a:t> </a:t>
            </a:r>
            <a:r>
              <a:rPr lang="en-US" altLang="en-US" sz="2400" baseline="-25000" dirty="0">
                <a:sym typeface="Symbol" panose="05050102010706020507" pitchFamily="18" charset="2"/>
              </a:rPr>
              <a:t></a:t>
            </a:r>
            <a:r>
              <a:rPr lang="en-US" altLang="en-US" sz="2000" baseline="-25000" dirty="0">
                <a:sym typeface="Greek Symbols" pitchFamily="18" charset="2"/>
              </a:rPr>
              <a:t>2</a:t>
            </a:r>
            <a:r>
              <a:rPr lang="en-US" altLang="en-US" sz="2000" baseline="-25000" dirty="0">
                <a:sym typeface="Symbol" panose="05050102010706020507" pitchFamily="18" charset="2"/>
              </a:rPr>
              <a:t>. . .  </a:t>
            </a:r>
            <a:r>
              <a:rPr lang="en-US" altLang="en-US" sz="2400" baseline="-25000" dirty="0">
                <a:sym typeface="Symbol" panose="05050102010706020507" pitchFamily="18" charset="2"/>
              </a:rPr>
              <a:t></a:t>
            </a:r>
            <a:r>
              <a:rPr lang="en-US" altLang="en-US" sz="2000" i="1" baseline="-25000" dirty="0">
                <a:sym typeface="Greek Symbols" pitchFamily="18" charset="2"/>
              </a:rPr>
              <a:t>n</a:t>
            </a:r>
            <a:r>
              <a:rPr lang="en-US" altLang="en-US" sz="2000" dirty="0">
                <a:sym typeface="Symbol" panose="05050102010706020507" pitchFamily="18" charset="2"/>
              </a:rPr>
              <a:t> (</a:t>
            </a:r>
            <a:r>
              <a:rPr lang="en-US" altLang="en-US" i="1" dirty="0">
                <a:sym typeface="Symbol" panose="05050102010706020507" pitchFamily="18" charset="2"/>
              </a:rPr>
              <a:t>r).  Assuming independence, </a:t>
            </a:r>
            <a:r>
              <a:rPr lang="en-US" altLang="en-US" dirty="0">
                <a:sym typeface="Symbol" panose="05050102010706020507" pitchFamily="18" charset="2"/>
              </a:rPr>
              <a:t>estimate of</a:t>
            </a:r>
            <a:r>
              <a:rPr lang="en-US" altLang="en-US" sz="2000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tuples in the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result is:</a:t>
            </a:r>
          </a:p>
          <a:p>
            <a:pPr marL="0" indent="0">
              <a:buNone/>
              <a:tabLst>
                <a:tab pos="2338388" algn="l"/>
              </a:tabLst>
            </a:pPr>
            <a:br>
              <a:rPr lang="en-US" altLang="en-US" sz="2800" dirty="0">
                <a:sym typeface="Symbol" panose="05050102010706020507" pitchFamily="18" charset="2"/>
              </a:rPr>
            </a:b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338388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Disjunction: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sz="2400" baseline="-25000" dirty="0"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sym typeface="Greek Symbols" pitchFamily="18" charset="2"/>
              </a:rPr>
              <a:t>1</a:t>
            </a:r>
            <a:r>
              <a:rPr lang="en-US" altLang="en-US" baseline="-25000" dirty="0">
                <a:sym typeface="Symbol" panose="05050102010706020507" pitchFamily="18" charset="2"/>
              </a:rPr>
              <a:t>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sz="2400" baseline="-25000" dirty="0"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sym typeface="Greek Symbols" pitchFamily="18" charset="2"/>
              </a:rPr>
              <a:t>2</a:t>
            </a:r>
            <a:r>
              <a:rPr lang="en-US" altLang="en-US" sz="1400" baseline="-25000" dirty="0">
                <a:sym typeface="Greek Symbols" pitchFamily="18" charset="2"/>
              </a:rPr>
              <a:t> </a:t>
            </a:r>
            <a:r>
              <a:rPr lang="en-US" altLang="en-US" baseline="-25000" dirty="0">
                <a:sym typeface="Symbol" panose="05050102010706020507" pitchFamily="18" charset="2"/>
              </a:rPr>
              <a:t>. . . 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sz="2400" baseline="-25000" dirty="0">
                <a:sym typeface="Symbol" panose="05050102010706020507" pitchFamily="18" charset="2"/>
              </a:rPr>
              <a:t></a:t>
            </a:r>
            <a:r>
              <a:rPr lang="en-US" altLang="en-US" i="1" baseline="-25000" dirty="0">
                <a:sym typeface="Greek Symbols" pitchFamily="18" charset="2"/>
              </a:rPr>
              <a:t>n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r). </a:t>
            </a:r>
            <a:r>
              <a:rPr lang="en-US" altLang="en-US" dirty="0">
                <a:sym typeface="Symbol" panose="05050102010706020507" pitchFamily="18" charset="2"/>
              </a:rPr>
              <a:t>  Estimated number of tuples: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338388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Negation: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baseline="-25000" dirty="0">
                <a:sym typeface="Symbol" panose="05050102010706020507" pitchFamily="18" charset="2"/>
              </a:rPr>
              <a:t>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r). </a:t>
            </a:r>
            <a:r>
              <a:rPr lang="en-US" altLang="en-US" dirty="0">
                <a:sym typeface="Symbol" panose="05050102010706020507" pitchFamily="18" charset="2"/>
              </a:rPr>
              <a:t> Estimated number of tuples: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	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baseline="-25000" dirty="0"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–</a:t>
            </a:r>
            <a:r>
              <a:rPr lang="en-US" altLang="en-US" sz="2000" i="1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size(</a:t>
            </a:r>
            <a:r>
              <a:rPr lang="en-US" altLang="en-US" i="1" baseline="-25000" dirty="0">
                <a:sym typeface="Symbol" panose="05050102010706020507" pitchFamily="18" charset="2"/>
              </a:rPr>
              <a:t>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r))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EAE262-DB21-42A6-BBAE-A96CA7D6C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2D115-E282-4277-97EA-2AF74B5DC3C9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BEDEEA-068D-4C59-96CD-1725A050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04F23276-D4F4-4ED9-8A6D-ADA57EEA2F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300757"/>
              </p:ext>
            </p:extLst>
          </p:nvPr>
        </p:nvGraphicFramePr>
        <p:xfrm>
          <a:off x="3302545" y="2526101"/>
          <a:ext cx="228600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name="Equation" r:id="rId3" imgW="1155700" imgH="431800" progId="Equation.3">
                  <p:embed/>
                </p:oleObj>
              </mc:Choice>
              <mc:Fallback>
                <p:oleObj name="Equation" r:id="rId3" imgW="1155700" imgH="431800" progId="Equation.3">
                  <p:embed/>
                  <p:pic>
                    <p:nvPicPr>
                      <p:cNvPr id="77828" name="Object 2">
                        <a:extLst>
                          <a:ext uri="{FF2B5EF4-FFF2-40B4-BE49-F238E27FC236}">
                            <a16:creationId xmlns:a16="http://schemas.microsoft.com/office/drawing/2014/main" id="{63B73BDC-F3BD-4665-84D2-AF3E2262D8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545" y="2526101"/>
                        <a:ext cx="2286000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5BF1CB7D-7456-4652-A627-C3CE391F4A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659943"/>
              </p:ext>
            </p:extLst>
          </p:nvPr>
        </p:nvGraphicFramePr>
        <p:xfrm>
          <a:off x="2761116" y="3989679"/>
          <a:ext cx="4130675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" name="Equation" r:id="rId5" imgW="2374900" imgH="482600" progId="Equation.3">
                  <p:embed/>
                </p:oleObj>
              </mc:Choice>
              <mc:Fallback>
                <p:oleObj name="Equation" r:id="rId5" imgW="2374900" imgH="482600" progId="Equation.3">
                  <p:embed/>
                  <p:pic>
                    <p:nvPicPr>
                      <p:cNvPr id="77829" name="Object 3">
                        <a:extLst>
                          <a:ext uri="{FF2B5EF4-FFF2-40B4-BE49-F238E27FC236}">
                            <a16:creationId xmlns:a16="http://schemas.microsoft.com/office/drawing/2014/main" id="{DB4B5B34-2CC2-46E0-ADA1-80DC084DAD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1116" y="3989679"/>
                        <a:ext cx="4130675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1882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33BC5-6706-443D-923E-10DFB1D22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Estimation of the Size of Joins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34" charset="-128"/>
              <a:cs typeface="Times New Roman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A9767D-77C8-4749-A2ED-85A2E3DE4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Cartesian product </a:t>
            </a:r>
            <a:r>
              <a:rPr lang="en-US" altLang="en-US" i="1" dirty="0"/>
              <a:t>r</a:t>
            </a:r>
            <a:r>
              <a:rPr lang="en-US" altLang="en-US" dirty="0"/>
              <a:t>  x </a:t>
            </a:r>
            <a:r>
              <a:rPr lang="en-US" altLang="en-US" i="1" dirty="0"/>
              <a:t>s </a:t>
            </a:r>
            <a:r>
              <a:rPr lang="en-US" altLang="en-US" dirty="0"/>
              <a:t>contains </a:t>
            </a:r>
            <a:r>
              <a:rPr lang="en-US" altLang="en-US" i="1" dirty="0"/>
              <a:t>n</a:t>
            </a:r>
            <a:r>
              <a:rPr lang="en-US" altLang="en-US" i="1" baseline="-25000" dirty="0"/>
              <a:t>r </a:t>
            </a:r>
            <a:r>
              <a:rPr lang="en-US" altLang="en-US" i="1" dirty="0"/>
              <a:t>.n</a:t>
            </a:r>
            <a:r>
              <a:rPr lang="en-US" altLang="en-US" i="1" baseline="-25000" dirty="0"/>
              <a:t>s</a:t>
            </a:r>
            <a:r>
              <a:rPr lang="en-US" altLang="en-US" i="1" dirty="0"/>
              <a:t> </a:t>
            </a:r>
            <a:r>
              <a:rPr lang="en-US" altLang="en-US" dirty="0"/>
              <a:t>tuples; each tuple occupies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r</a:t>
            </a:r>
            <a:r>
              <a:rPr lang="en-US" altLang="en-US" i="1" dirty="0"/>
              <a:t> + s</a:t>
            </a:r>
            <a:r>
              <a:rPr lang="en-US" altLang="en-US" i="1" baseline="-25000" dirty="0"/>
              <a:t>s</a:t>
            </a:r>
            <a:r>
              <a:rPr lang="en-US" altLang="en-US" i="1" dirty="0"/>
              <a:t> </a:t>
            </a:r>
            <a:r>
              <a:rPr lang="en-US" altLang="en-US" dirty="0"/>
              <a:t>bytes.</a:t>
            </a:r>
          </a:p>
          <a:p>
            <a:r>
              <a:rPr lang="en-US" altLang="en-US" dirty="0"/>
              <a:t>If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= , then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IN" altLang="zh-CN" dirty="0"/>
              <a:t>⋈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is the same as </a:t>
            </a:r>
            <a:r>
              <a:rPr lang="en-US" altLang="en-US" i="1" dirty="0">
                <a:sym typeface="Symbol" panose="05050102010706020507" pitchFamily="18" charset="2"/>
              </a:rPr>
              <a:t>r  </a:t>
            </a:r>
            <a:r>
              <a:rPr lang="en-US" altLang="en-US" dirty="0">
                <a:sym typeface="Symbol" panose="05050102010706020507" pitchFamily="18" charset="2"/>
              </a:rPr>
              <a:t>x </a:t>
            </a:r>
            <a:r>
              <a:rPr lang="en-US" altLang="en-US" i="1" dirty="0">
                <a:sym typeface="Symbol" panose="05050102010706020507" pitchFamily="18" charset="2"/>
              </a:rPr>
              <a:t>s.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is a key for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, then a tuple of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will join with at most one tuple from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endParaRPr lang="en-US" altLang="en-US" dirty="0">
              <a:sym typeface="Symbol" panose="05050102010706020507" pitchFamily="18" charset="2"/>
            </a:endParaRP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therefore, the number of tuples in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IN" altLang="zh-CN" dirty="0"/>
              <a:t>⋈</a:t>
            </a:r>
            <a:r>
              <a:rPr lang="en-US" altLang="en-US" i="1" dirty="0">
                <a:sym typeface="Symbol" panose="05050102010706020507" pitchFamily="18" charset="2"/>
              </a:rPr>
              <a:t> s</a:t>
            </a:r>
            <a:r>
              <a:rPr lang="en-US" altLang="en-US" dirty="0">
                <a:sym typeface="Symbol" panose="05050102010706020507" pitchFamily="18" charset="2"/>
              </a:rPr>
              <a:t> is no greater than the number of tuples in </a:t>
            </a:r>
            <a:r>
              <a:rPr lang="en-US" altLang="en-US" i="1" dirty="0">
                <a:sym typeface="Symbol" panose="05050102010706020507" pitchFamily="18" charset="2"/>
              </a:rPr>
              <a:t>s.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in </a:t>
            </a:r>
            <a:r>
              <a:rPr lang="en-US" altLang="en-US" dirty="0">
                <a:sym typeface="Symbol" panose="05050102010706020507" pitchFamily="18" charset="2"/>
              </a:rPr>
              <a:t>S is a foreign key in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referencing </a:t>
            </a:r>
            <a:r>
              <a:rPr lang="en-US" altLang="en-US" i="1" dirty="0">
                <a:sym typeface="Symbol" panose="05050102010706020507" pitchFamily="18" charset="2"/>
              </a:rPr>
              <a:t>R, </a:t>
            </a:r>
            <a:r>
              <a:rPr lang="en-US" altLang="en-US" dirty="0">
                <a:sym typeface="Symbol" panose="05050102010706020507" pitchFamily="18" charset="2"/>
              </a:rPr>
              <a:t>then the number of tuples in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IN" altLang="zh-CN" dirty="0"/>
              <a:t>⋈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is exactly the same as the number of tuples in </a:t>
            </a:r>
            <a:r>
              <a:rPr lang="en-US" altLang="en-US" i="1" dirty="0">
                <a:sym typeface="Symbol" panose="05050102010706020507" pitchFamily="18" charset="2"/>
              </a:rPr>
              <a:t>s.</a:t>
            </a:r>
          </a:p>
          <a:p>
            <a:pPr lvl="2"/>
            <a:r>
              <a:rPr lang="en-US" altLang="en-US" dirty="0">
                <a:sym typeface="Symbol" panose="05050102010706020507" pitchFamily="18" charset="2"/>
              </a:rPr>
              <a:t>The case for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being a foreign key referencing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is symmetric.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In the example query </a:t>
            </a:r>
            <a:r>
              <a:rPr lang="en-US" altLang="en-US" i="1" dirty="0">
                <a:sym typeface="Symbol" panose="05050102010706020507" pitchFamily="18" charset="2"/>
              </a:rPr>
              <a:t>student </a:t>
            </a:r>
            <a:r>
              <a:rPr lang="en-IN" altLang="zh-CN" dirty="0"/>
              <a:t>⋈</a:t>
            </a:r>
            <a:r>
              <a:rPr lang="en-US" altLang="en-US" i="1" dirty="0">
                <a:sym typeface="Symbol" panose="05050102010706020507" pitchFamily="18" charset="2"/>
              </a:rPr>
              <a:t> takes, ID </a:t>
            </a:r>
            <a:r>
              <a:rPr lang="en-US" altLang="en-US" dirty="0">
                <a:sym typeface="Symbol" panose="05050102010706020507" pitchFamily="18" charset="2"/>
              </a:rPr>
              <a:t>in </a:t>
            </a:r>
            <a:r>
              <a:rPr lang="en-US" altLang="en-US" i="1" dirty="0">
                <a:sym typeface="Symbol" panose="05050102010706020507" pitchFamily="18" charset="2"/>
              </a:rPr>
              <a:t> takes</a:t>
            </a:r>
            <a:r>
              <a:rPr lang="en-US" altLang="en-US" dirty="0">
                <a:sym typeface="Symbol" panose="05050102010706020507" pitchFamily="18" charset="2"/>
              </a:rPr>
              <a:t> is a foreign key referencing </a:t>
            </a:r>
            <a:r>
              <a:rPr lang="en-US" altLang="en-US" i="1" dirty="0">
                <a:sym typeface="Symbol" panose="05050102010706020507" pitchFamily="18" charset="2"/>
              </a:rPr>
              <a:t>student</a:t>
            </a:r>
          </a:p>
          <a:p>
            <a:pPr lvl="1"/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hence, the result has exactly </a:t>
            </a:r>
            <a:r>
              <a:rPr lang="en-US" altLang="en-US" i="1" dirty="0" err="1">
                <a:sym typeface="Symbol" panose="05050102010706020507" pitchFamily="18" charset="2"/>
              </a:rPr>
              <a:t>n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takes</a:t>
            </a:r>
            <a:r>
              <a:rPr lang="en-US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tuples, which is 10000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8F901A-16BD-41E6-A444-034268FA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E19F0-9F2C-4CA5-B260-245072164797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0B1389-E8DF-4432-956B-8672EF6D8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3483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71676-6496-4D4B-919B-691C7346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Estimation of the Size of Joins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E85484-350C-48CC-B278-D62376C48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If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= {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} is not a key for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or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If we assume that every tuple 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in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produces tuples in </a:t>
            </a:r>
            <a:r>
              <a:rPr lang="en-US" altLang="en-US" i="1" dirty="0">
                <a:sym typeface="Symbol" panose="05050102010706020507" pitchFamily="18" charset="2"/>
              </a:rPr>
              <a:t>R    S,</a:t>
            </a:r>
            <a:r>
              <a:rPr lang="en-US" altLang="en-US" dirty="0">
                <a:sym typeface="Symbol" panose="05050102010706020507" pitchFamily="18" charset="2"/>
              </a:rPr>
              <a:t> the number of tuples in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IN" altLang="zh-CN" dirty="0"/>
              <a:t>⨝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is estimated to be: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If the reverse is true, the estimate obtained will be: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The lower of these two estimates is probably the more accurate one.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Can improve on above if histograms are available</a:t>
            </a:r>
          </a:p>
          <a:p>
            <a:pPr lvl="1"/>
            <a:r>
              <a:rPr lang="en-US" altLang="en-US" dirty="0"/>
              <a:t>Use formula similar to above, for each cell of histograms on the two relations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7575FB-F6E3-4A23-9C24-C22FBFB43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FD495-F863-48AD-9C12-826DDDF626E7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AF2C7B-198D-4C6B-85C0-08AE62F5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46915FF3-00D8-41C2-B394-71D71B77D1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345287"/>
              </p:ext>
            </p:extLst>
          </p:nvPr>
        </p:nvGraphicFramePr>
        <p:xfrm>
          <a:off x="3202442" y="2152997"/>
          <a:ext cx="722312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" name="Equation" r:id="rId3" imgW="723900" imgH="609600" progId="Equation.3">
                  <p:embed/>
                </p:oleObj>
              </mc:Choice>
              <mc:Fallback>
                <p:oleObj name="Equation" r:id="rId3" imgW="723900" imgH="609600" progId="Equation.3">
                  <p:embed/>
                  <p:pic>
                    <p:nvPicPr>
                      <p:cNvPr id="83972" name="Object 2">
                        <a:extLst>
                          <a:ext uri="{FF2B5EF4-FFF2-40B4-BE49-F238E27FC236}">
                            <a16:creationId xmlns:a16="http://schemas.microsoft.com/office/drawing/2014/main" id="{799F05C6-5B00-47E1-8A10-FB2E19EAA2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2442" y="2152997"/>
                        <a:ext cx="722312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BC97A3A6-D4A3-4E07-A762-6DAD786925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506400"/>
              </p:ext>
            </p:extLst>
          </p:nvPr>
        </p:nvGraphicFramePr>
        <p:xfrm>
          <a:off x="3213554" y="3587849"/>
          <a:ext cx="711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name="Equation" r:id="rId5" imgW="711200" imgH="609600" progId="Equation.3">
                  <p:embed/>
                </p:oleObj>
              </mc:Choice>
              <mc:Fallback>
                <p:oleObj name="Equation" r:id="rId5" imgW="711200" imgH="609600" progId="Equation.3">
                  <p:embed/>
                  <p:pic>
                    <p:nvPicPr>
                      <p:cNvPr id="83973" name="Object 3">
                        <a:extLst>
                          <a:ext uri="{FF2B5EF4-FFF2-40B4-BE49-F238E27FC236}">
                            <a16:creationId xmlns:a16="http://schemas.microsoft.com/office/drawing/2014/main" id="{7A835DD4-2EAD-4678-8CA1-83AD2E948E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3554" y="3587849"/>
                        <a:ext cx="7112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6813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8B8B61-7AF5-4E7B-9332-EDF6B1E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Estimation of the Size of Joins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C9EB93-72C7-4B1D-9376-2779A942C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Compute the size estimates for </a:t>
            </a:r>
            <a:r>
              <a:rPr lang="en-US" altLang="en-US" i="1" dirty="0"/>
              <a:t>student </a:t>
            </a:r>
            <a:r>
              <a:rPr lang="en-IN" altLang="zh-CN" dirty="0"/>
              <a:t>⨝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takes</a:t>
            </a:r>
            <a:r>
              <a:rPr lang="en-US" altLang="en-US" dirty="0"/>
              <a:t> without using information about foreign keys:</a:t>
            </a:r>
          </a:p>
          <a:p>
            <a:pPr lvl="1"/>
            <a:r>
              <a:rPr lang="en-US" altLang="en-US" i="1" dirty="0"/>
              <a:t>V(ID, takes) = </a:t>
            </a:r>
            <a:r>
              <a:rPr lang="en-US" altLang="en-US" dirty="0"/>
              <a:t>2500, and</a:t>
            </a:r>
            <a:br>
              <a:rPr lang="en-US" altLang="en-US" dirty="0"/>
            </a:br>
            <a:r>
              <a:rPr lang="en-US" altLang="en-US" i="1" dirty="0"/>
              <a:t>V(ID, student) </a:t>
            </a:r>
            <a:r>
              <a:rPr lang="en-US" altLang="en-US" dirty="0"/>
              <a:t>= 5000</a:t>
            </a:r>
          </a:p>
          <a:p>
            <a:pPr lvl="1"/>
            <a:r>
              <a:rPr lang="en-US" altLang="en-US" dirty="0"/>
              <a:t>The two estimates are 5000 * 10000/2500 = 20,000 and 5000 * 10000/5000 = 10000</a:t>
            </a:r>
          </a:p>
          <a:p>
            <a:pPr lvl="1"/>
            <a:r>
              <a:rPr lang="en-US" altLang="en-US" dirty="0"/>
              <a:t>We choose the lower estimate, which in this case, is the same as our earlier computation using foreign keys.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71BB17-3CB7-45B3-8B18-8AA25C44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37B7D-66BE-4823-845F-A4D89A45E65B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2DE134-FABF-4C58-BE77-44748355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1523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02D67D-74DD-4A6F-A8F0-E64B7DA9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Size Estimation for Other Operations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5BF05D-1653-4328-9B7E-5E2245C17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Projection:  estimated size of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   =   </a:t>
            </a:r>
            <a:r>
              <a:rPr lang="en-US" altLang="en-US" i="1" dirty="0">
                <a:sym typeface="Symbol" panose="05050102010706020507" pitchFamily="18" charset="2"/>
              </a:rPr>
              <a:t>V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sym typeface="Symbol" panose="05050102010706020507" pitchFamily="18" charset="2"/>
              </a:rPr>
              <a:t>A</a:t>
            </a:r>
            <a:r>
              <a:rPr lang="en-US" altLang="en-US" dirty="0" err="1">
                <a:sym typeface="Symbol" panose="05050102010706020507" pitchFamily="18" charset="2"/>
              </a:rPr>
              <a:t>,</a:t>
            </a:r>
            <a:r>
              <a:rPr lang="en-US" altLang="en-US" i="1" dirty="0" err="1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Aggregation : estimated size of </a:t>
            </a:r>
            <a:r>
              <a:rPr lang="en-IN" altLang="en-US" i="1" baseline="-25000" dirty="0">
                <a:sym typeface="Symbol" panose="05050102010706020507" pitchFamily="18" charset="2"/>
              </a:rPr>
              <a:t>G</a:t>
            </a:r>
            <a:r>
              <a:rPr lang="en-IN" altLang="zh-CN" dirty="0"/>
              <a:t>𝛾</a:t>
            </a:r>
            <a:r>
              <a:rPr lang="en-US" altLang="en-US" i="1" baseline="-25000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   = </a:t>
            </a:r>
            <a:r>
              <a:rPr lang="en-US" altLang="en-US" i="1" dirty="0">
                <a:sym typeface="Symbol" panose="05050102010706020507" pitchFamily="18" charset="2"/>
              </a:rPr>
              <a:t>V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sym typeface="Symbol" panose="05050102010706020507" pitchFamily="18" charset="2"/>
              </a:rPr>
              <a:t>G,r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Set operations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 For unions/intersections of selections on the same relation: rewrite and use size estimate for selections</a:t>
            </a:r>
          </a:p>
          <a:p>
            <a:pPr lvl="2"/>
            <a:r>
              <a:rPr lang="en-US" altLang="en-US" dirty="0">
                <a:sym typeface="Symbol" panose="05050102010706020507" pitchFamily="18" charset="2"/>
              </a:rPr>
              <a:t>E.g., </a:t>
            </a:r>
            <a:r>
              <a:rPr lang="en-US" altLang="en-US" baseline="-25000" dirty="0">
                <a:sym typeface="Symbol" panose="05050102010706020507" pitchFamily="18" charset="2"/>
              </a:rPr>
              <a:t>1</a:t>
            </a:r>
            <a:r>
              <a:rPr lang="en-US" altLang="en-US" dirty="0">
                <a:sym typeface="Symbol" panose="05050102010706020507" pitchFamily="18" charset="2"/>
              </a:rPr>
              <a:t> (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  </a:t>
            </a:r>
            <a:r>
              <a:rPr lang="en-US" altLang="en-US" baseline="-25000" dirty="0">
                <a:sym typeface="Symbol" panose="05050102010706020507" pitchFamily="18" charset="2"/>
              </a:rPr>
              <a:t>2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  can be rewritten as </a:t>
            </a:r>
            <a:r>
              <a:rPr lang="en-US" altLang="en-US" baseline="-25000" dirty="0">
                <a:sym typeface="Symbol" panose="05050102010706020507" pitchFamily="18" charset="2"/>
              </a:rPr>
              <a:t>1 or  2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For operations on different relations:</a:t>
            </a:r>
          </a:p>
          <a:p>
            <a:pPr lvl="2"/>
            <a:r>
              <a:rPr lang="en-US" altLang="en-US" dirty="0">
                <a:sym typeface="Symbol" panose="05050102010706020507" pitchFamily="18" charset="2"/>
              </a:rPr>
              <a:t>estimated size of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 </a:t>
            </a:r>
            <a:r>
              <a:rPr lang="en-US" altLang="en-US" dirty="0">
                <a:sym typeface="Symbol" panose="05050102010706020507" pitchFamily="18" charset="2"/>
              </a:rPr>
              <a:t> = size of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+ size of </a:t>
            </a:r>
            <a:r>
              <a:rPr lang="en-US" altLang="en-US" i="1" dirty="0">
                <a:sym typeface="Symbol" panose="05050102010706020507" pitchFamily="18" charset="2"/>
              </a:rPr>
              <a:t>s.   </a:t>
            </a:r>
          </a:p>
          <a:p>
            <a:pPr lvl="2"/>
            <a:r>
              <a:rPr lang="en-US" altLang="en-US" dirty="0">
                <a:sym typeface="Symbol" panose="05050102010706020507" pitchFamily="18" charset="2"/>
              </a:rPr>
              <a:t>estimated size of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>
                <a:sym typeface="Symbol" panose="05050102010706020507" pitchFamily="18" charset="2"/>
              </a:rPr>
              <a:t>s  </a:t>
            </a:r>
            <a:r>
              <a:rPr lang="en-US" altLang="en-US" dirty="0">
                <a:sym typeface="Symbol" panose="05050102010706020507" pitchFamily="18" charset="2"/>
              </a:rPr>
              <a:t>= minimum size of</a:t>
            </a:r>
            <a:r>
              <a:rPr lang="en-US" altLang="en-US" i="1" dirty="0">
                <a:sym typeface="Symbol" panose="05050102010706020507" pitchFamily="18" charset="2"/>
              </a:rPr>
              <a:t> r</a:t>
            </a:r>
            <a:r>
              <a:rPr lang="en-US" altLang="en-US" dirty="0">
                <a:sym typeface="Symbol" panose="05050102010706020507" pitchFamily="18" charset="2"/>
              </a:rPr>
              <a:t> and size of </a:t>
            </a:r>
            <a:r>
              <a:rPr lang="en-US" altLang="en-US" i="1" dirty="0">
                <a:sym typeface="Symbol" panose="05050102010706020507" pitchFamily="18" charset="2"/>
              </a:rPr>
              <a:t>s.</a:t>
            </a:r>
          </a:p>
          <a:p>
            <a:pPr lvl="2"/>
            <a:r>
              <a:rPr lang="en-US" altLang="en-US" dirty="0">
                <a:sym typeface="Symbol" panose="05050102010706020507" pitchFamily="18" charset="2"/>
              </a:rPr>
              <a:t>estimated size of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– </a:t>
            </a:r>
            <a:r>
              <a:rPr lang="en-US" altLang="en-US" i="1" dirty="0">
                <a:sym typeface="Symbol" panose="05050102010706020507" pitchFamily="18" charset="2"/>
              </a:rPr>
              <a:t>s </a:t>
            </a:r>
            <a:r>
              <a:rPr lang="en-US" altLang="en-US" dirty="0">
                <a:sym typeface="Symbol" panose="05050102010706020507" pitchFamily="18" charset="2"/>
              </a:rPr>
              <a:t>  = </a:t>
            </a:r>
            <a:r>
              <a:rPr lang="en-US" altLang="en-US" i="1" dirty="0">
                <a:sym typeface="Symbol" panose="05050102010706020507" pitchFamily="18" charset="2"/>
              </a:rPr>
              <a:t>r.</a:t>
            </a:r>
          </a:p>
          <a:p>
            <a:pPr lvl="2"/>
            <a:r>
              <a:rPr lang="en-US" altLang="en-US" u="sng" dirty="0">
                <a:sym typeface="Symbol" panose="05050102010706020507" pitchFamily="18" charset="2"/>
              </a:rPr>
              <a:t>All the three estimates may be quite inaccurate, but provide upper bounds on the sizes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ECAE20-A974-4177-8A41-5A5DD5FB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75150-7EF5-431E-9DC8-FA72787F0169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64658B-662F-48B5-AD74-9725488C1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6466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0FDBFE-DC15-404D-92A3-7AE43B0C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13.1 Overview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A7B396-4B9B-40E4-8964-75857386C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2088" indent="-192088" eaLnBrk="1" hangingPunct="1"/>
            <a:r>
              <a:rPr lang="en-US" altLang="zh-CN" dirty="0"/>
              <a:t>A SQL query statement  may  corresponds  to several equivalent expressions ( </a:t>
            </a:r>
            <a:r>
              <a:rPr lang="en-US" altLang="zh-CN" i="1" dirty="0"/>
              <a:t>or </a:t>
            </a:r>
            <a:r>
              <a:rPr lang="en-US" altLang="zh-CN" dirty="0"/>
              <a:t>query evaluation plans ),  each of which may have different  costs</a:t>
            </a:r>
          </a:p>
          <a:p>
            <a:pPr marL="192088" indent="-192088" eaLnBrk="1" hangingPunct="1"/>
            <a:r>
              <a:rPr lang="en-US" altLang="zh-CN" b="1" i="1" dirty="0"/>
              <a:t>Query optimization</a:t>
            </a:r>
            <a:r>
              <a:rPr lang="en-US" altLang="zh-CN" dirty="0"/>
              <a:t> is needed to choice an </a:t>
            </a:r>
            <a:r>
              <a:rPr lang="en-US" altLang="zh-CN" i="1" dirty="0">
                <a:solidFill>
                  <a:srgbClr val="2D0EE4"/>
                </a:solidFill>
              </a:rPr>
              <a:t>efficient</a:t>
            </a:r>
            <a:r>
              <a:rPr lang="en-US" altLang="zh-CN" dirty="0">
                <a:solidFill>
                  <a:schemeClr val="folHlink"/>
                </a:solidFill>
              </a:rPr>
              <a:t> </a:t>
            </a:r>
            <a:r>
              <a:rPr lang="en-US" altLang="zh-CN" dirty="0"/>
              <a:t>query-evaluation plan with </a:t>
            </a:r>
            <a:r>
              <a:rPr lang="en-US" altLang="zh-CN" i="1" dirty="0">
                <a:solidFill>
                  <a:srgbClr val="2D0EE4"/>
                </a:solidFill>
              </a:rPr>
              <a:t>lower</a:t>
            </a:r>
            <a:r>
              <a:rPr lang="en-US" altLang="zh-CN" dirty="0"/>
              <a:t> costs</a:t>
            </a:r>
          </a:p>
          <a:p>
            <a:pPr marL="192088" indent="-192088" eaLnBrk="1" hangingPunct="1"/>
            <a:endParaRPr lang="en-US" altLang="zh-CN" dirty="0"/>
          </a:p>
          <a:p>
            <a:pPr marL="192088" indent="-192088" eaLnBrk="1" hangingPunct="1"/>
            <a:r>
              <a:rPr lang="en-US" altLang="zh-CN" dirty="0"/>
              <a:t>E.g.1.           select  *</a:t>
            </a:r>
          </a:p>
          <a:p>
            <a:pPr marL="192088" indent="-192088" eaLnBrk="1" hangingPunct="1">
              <a:buFont typeface="Wingdings" pitchFamily="2" charset="2"/>
              <a:buNone/>
            </a:pPr>
            <a:r>
              <a:rPr lang="en-US" altLang="zh-CN" dirty="0"/>
              <a:t>                       from    r, s</a:t>
            </a:r>
          </a:p>
          <a:p>
            <a:pPr marL="192088" indent="-192088" eaLnBrk="1" hangingPunct="1">
              <a:buFont typeface="Wingdings" pitchFamily="2" charset="2"/>
              <a:buNone/>
            </a:pPr>
            <a:r>
              <a:rPr lang="en-US" altLang="zh-CN" dirty="0"/>
              <a:t>                       where  </a:t>
            </a:r>
            <a:r>
              <a:rPr lang="en-US" altLang="zh-CN" dirty="0" err="1"/>
              <a:t>r.A</a:t>
            </a:r>
            <a:r>
              <a:rPr lang="en-US" altLang="zh-CN" dirty="0"/>
              <a:t> = </a:t>
            </a:r>
            <a:r>
              <a:rPr lang="en-US" altLang="zh-CN" dirty="0" err="1"/>
              <a:t>s.A</a:t>
            </a:r>
            <a:endParaRPr lang="en-US" altLang="zh-CN" dirty="0"/>
          </a:p>
          <a:p>
            <a:pPr marL="192088" indent="-192088" eaLnBrk="1" hangingPunct="1">
              <a:buFont typeface="Wingdings" pitchFamily="2" charset="2"/>
              <a:buNone/>
            </a:pPr>
            <a:r>
              <a:rPr kumimoji="0" lang="en-US" altLang="zh-CN" b="1" dirty="0"/>
              <a:t>   </a:t>
            </a:r>
            <a:r>
              <a:rPr kumimoji="0" lang="el-GR" altLang="zh-CN" b="1" dirty="0"/>
              <a:t>σ</a:t>
            </a:r>
            <a:r>
              <a:rPr lang="en-US" altLang="zh-CN" i="1" baseline="-25000" dirty="0" err="1"/>
              <a:t>r.A</a:t>
            </a:r>
            <a:r>
              <a:rPr lang="en-US" altLang="zh-CN" i="1" baseline="-25000" dirty="0"/>
              <a:t>=</a:t>
            </a:r>
            <a:r>
              <a:rPr lang="en-US" altLang="zh-CN" i="1" baseline="-25000" dirty="0" err="1"/>
              <a:t>s.A</a:t>
            </a:r>
            <a:r>
              <a:rPr lang="en-US" altLang="zh-CN" dirty="0"/>
              <a:t> (</a:t>
            </a:r>
            <a:r>
              <a:rPr lang="en-US" altLang="zh-CN" i="1" dirty="0"/>
              <a:t>r </a:t>
            </a:r>
            <a:r>
              <a:rPr lang="en-US" altLang="zh-CN" sz="1600" dirty="0"/>
              <a:t>╳</a:t>
            </a:r>
            <a:r>
              <a:rPr lang="en-US" altLang="zh-CN" dirty="0"/>
              <a:t> </a:t>
            </a:r>
            <a:r>
              <a:rPr lang="en-US" altLang="zh-CN" i="1" dirty="0"/>
              <a:t>s</a:t>
            </a:r>
            <a:r>
              <a:rPr lang="en-US" altLang="zh-CN" dirty="0"/>
              <a:t>)</a:t>
            </a:r>
            <a:r>
              <a:rPr lang="en-US" altLang="zh-CN" i="1" dirty="0"/>
              <a:t> </a:t>
            </a:r>
            <a:r>
              <a:rPr lang="en-US" altLang="zh-CN" dirty="0"/>
              <a:t>is much slower than </a:t>
            </a:r>
            <a:r>
              <a:rPr lang="en-US" altLang="zh-CN" i="1" dirty="0"/>
              <a:t>r </a:t>
            </a:r>
            <a:r>
              <a:rPr lang="en-US" altLang="zh-CN" sz="1600" dirty="0"/>
              <a:t>  </a:t>
            </a:r>
            <a:r>
              <a:rPr lang="en-US" altLang="zh-CN" dirty="0"/>
              <a:t>  </a:t>
            </a:r>
            <a:r>
              <a:rPr lang="en-US" altLang="zh-CN" i="1" dirty="0"/>
              <a:t>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CFBC34-D0DE-435D-9F17-FE40A9632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6F2D4-DF6A-4BCC-ABBE-564B9DC7E6E2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FBD92D-8DF1-46FA-B3E9-D4792A1A6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8496E8C-E13E-445B-8DA5-788BA36E8634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4775670" y="3977902"/>
            <a:ext cx="123663" cy="131471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265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76AB7-4105-4317-B148-CBF4CCF1A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Size Estimation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6D730A-97CD-4FEE-9735-C45C4B38B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Outer join: 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Estimated size of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IN" altLang="zh-CN" dirty="0"/>
              <a:t>⟕</a:t>
            </a:r>
            <a:r>
              <a:rPr lang="en-US" altLang="en-US" i="1" dirty="0">
                <a:sym typeface="Symbol" panose="05050102010706020507" pitchFamily="18" charset="2"/>
              </a:rPr>
              <a:t> s  = size of  r </a:t>
            </a:r>
            <a:r>
              <a:rPr lang="en-IN" altLang="zh-CN" dirty="0"/>
              <a:t>⨝</a:t>
            </a:r>
            <a:r>
              <a:rPr lang="en-US" altLang="en-US" i="1" dirty="0">
                <a:sym typeface="Symbol" panose="05050102010706020507" pitchFamily="18" charset="2"/>
              </a:rPr>
              <a:t> s  + size of r</a:t>
            </a:r>
          </a:p>
          <a:p>
            <a:pPr lvl="2"/>
            <a:r>
              <a:rPr lang="en-US" altLang="en-US" dirty="0">
                <a:sym typeface="Symbol" panose="05050102010706020507" pitchFamily="18" charset="2"/>
              </a:rPr>
              <a:t>Case of right outer join is symmetric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Estimated size of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IN" altLang="zh-CN" dirty="0"/>
              <a:t>⟗</a:t>
            </a:r>
            <a:r>
              <a:rPr lang="en-US" altLang="en-US" i="1" dirty="0">
                <a:sym typeface="Symbol" panose="05050102010706020507" pitchFamily="18" charset="2"/>
              </a:rPr>
              <a:t> s  = size of r </a:t>
            </a:r>
            <a:r>
              <a:rPr lang="en-IN" altLang="zh-CN" dirty="0"/>
              <a:t>⨝</a:t>
            </a:r>
            <a:r>
              <a:rPr lang="en-US" altLang="en-US" i="1" dirty="0">
                <a:sym typeface="Symbol" panose="05050102010706020507" pitchFamily="18" charset="2"/>
              </a:rPr>
              <a:t> s </a:t>
            </a:r>
            <a:r>
              <a:rPr lang="en-US" altLang="en-US" dirty="0">
                <a:sym typeface="Symbol" panose="05050102010706020507" pitchFamily="18" charset="2"/>
              </a:rPr>
              <a:t>+ size of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+ size of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937E52-1F2C-4E94-B000-E562BC414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BD1D-DE6B-4E35-8B2E-38C95C3D18AF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D40A73-71AF-47CA-9D18-8D2E15131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78612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978B91-C93F-4C25-B443-A54145901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Estimation of Number of Distinct Values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643BF2-522C-4834-B77B-C7820EB24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-65" charset="2"/>
              <a:buNone/>
            </a:pPr>
            <a:r>
              <a:rPr lang="en-US" altLang="en-US" dirty="0"/>
              <a:t>Selections: </a:t>
            </a:r>
            <a:r>
              <a:rPr lang="en-US" altLang="en-US" dirty="0">
                <a:sym typeface="Symbol" panose="05050102010706020507" pitchFamily="18" charset="2"/>
              </a:rPr>
              <a:t></a:t>
            </a:r>
            <a:r>
              <a:rPr lang="en-US" altLang="en-US" baseline="-25000" dirty="0">
                <a:sym typeface="Symbol" panose="05050102010706020507" pitchFamily="18" charset="2"/>
              </a:rPr>
              <a:t>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 </a:t>
            </a:r>
            <a:endParaRPr lang="en-US" altLang="en-US" dirty="0"/>
          </a:p>
          <a:p>
            <a:r>
              <a:rPr lang="en-US" altLang="en-US" dirty="0"/>
              <a:t>If </a:t>
            </a:r>
            <a:r>
              <a:rPr lang="en-US" altLang="en-US" dirty="0">
                <a:sym typeface="Symbol" panose="05050102010706020507" pitchFamily="18" charset="2"/>
              </a:rPr>
              <a:t> forces 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 to take a specified value: </a:t>
            </a:r>
            <a:r>
              <a:rPr lang="en-US" altLang="en-US" i="1" dirty="0">
                <a:sym typeface="Symbol" panose="05050102010706020507" pitchFamily="18" charset="2"/>
              </a:rPr>
              <a:t>V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,</a:t>
            </a:r>
            <a:r>
              <a:rPr lang="en-US" altLang="en-US" baseline="-25000" dirty="0">
                <a:sym typeface="Symbol" panose="05050102010706020507" pitchFamily="18" charset="2"/>
              </a:rPr>
              <a:t>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)) = 1.</a:t>
            </a:r>
          </a:p>
          <a:p>
            <a:pPr lvl="2"/>
            <a:r>
              <a:rPr lang="en-US" altLang="en-US" dirty="0">
                <a:sym typeface="Symbol" panose="05050102010706020507" pitchFamily="18" charset="2"/>
              </a:rPr>
              <a:t>e.g., 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 = 3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If  forces A to take on one of a specified set of values: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</a:t>
            </a:r>
            <a:r>
              <a:rPr lang="en-US" altLang="en-US" i="1" dirty="0">
                <a:sym typeface="Symbol" panose="05050102010706020507" pitchFamily="18" charset="2"/>
              </a:rPr>
              <a:t>V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,</a:t>
            </a:r>
            <a:r>
              <a:rPr lang="en-US" altLang="en-US" baseline="-25000" dirty="0">
                <a:sym typeface="Symbol" panose="05050102010706020507" pitchFamily="18" charset="2"/>
              </a:rPr>
              <a:t>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)) = number of specified values.</a:t>
            </a:r>
          </a:p>
          <a:p>
            <a:pPr lvl="2"/>
            <a:r>
              <a:rPr lang="en-US" altLang="en-US" dirty="0">
                <a:sym typeface="Symbol" panose="05050102010706020507" pitchFamily="18" charset="2"/>
              </a:rPr>
              <a:t>(e.g., (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 = 1 </a:t>
            </a:r>
            <a:r>
              <a:rPr lang="en-US" altLang="en-US" i="1" dirty="0">
                <a:sym typeface="Symbol" panose="05050102010706020507" pitchFamily="18" charset="2"/>
              </a:rPr>
              <a:t>V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 = 3 </a:t>
            </a:r>
            <a:r>
              <a:rPr lang="en-US" altLang="en-US" i="1" dirty="0">
                <a:sym typeface="Symbol" panose="05050102010706020507" pitchFamily="18" charset="2"/>
              </a:rPr>
              <a:t>V A</a:t>
            </a:r>
            <a:r>
              <a:rPr lang="en-US" altLang="en-US" dirty="0">
                <a:sym typeface="Symbol" panose="05050102010706020507" pitchFamily="18" charset="2"/>
              </a:rPr>
              <a:t> = 4 )),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If the selection condition  is of the form 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op r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	estimated </a:t>
            </a:r>
            <a:r>
              <a:rPr lang="en-US" altLang="en-US" i="1" dirty="0">
                <a:sym typeface="Symbol" panose="05050102010706020507" pitchFamily="18" charset="2"/>
              </a:rPr>
              <a:t>V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,</a:t>
            </a:r>
            <a:r>
              <a:rPr lang="en-US" altLang="en-US" baseline="-25000" dirty="0">
                <a:sym typeface="Symbol" panose="05050102010706020507" pitchFamily="18" charset="2"/>
              </a:rPr>
              <a:t>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)) = </a:t>
            </a:r>
            <a:r>
              <a:rPr lang="en-US" altLang="en-US" i="1" dirty="0">
                <a:sym typeface="Symbol" panose="05050102010706020507" pitchFamily="18" charset="2"/>
              </a:rPr>
              <a:t>V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sym typeface="Symbol" panose="05050102010706020507" pitchFamily="18" charset="2"/>
              </a:rPr>
              <a:t>A</a:t>
            </a:r>
            <a:r>
              <a:rPr lang="en-US" altLang="en-US" dirty="0" err="1">
                <a:sym typeface="Symbol" panose="05050102010706020507" pitchFamily="18" charset="2"/>
              </a:rPr>
              <a:t>.</a:t>
            </a:r>
            <a:r>
              <a:rPr lang="en-US" altLang="en-US" i="1" dirty="0" err="1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 *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 lvl="2"/>
            <a:r>
              <a:rPr lang="en-US" altLang="en-US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is the selectivity of the selection.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In all the other cases: use approximate estimate of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	 min(</a:t>
            </a:r>
            <a:r>
              <a:rPr lang="en-US" altLang="en-US" i="1" dirty="0">
                <a:sym typeface="Symbol" panose="05050102010706020507" pitchFamily="18" charset="2"/>
              </a:rPr>
              <a:t>V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sym typeface="Symbol" panose="05050102010706020507" pitchFamily="18" charset="2"/>
              </a:rPr>
              <a:t>A</a:t>
            </a:r>
            <a:r>
              <a:rPr lang="en-US" altLang="en-US" dirty="0" err="1">
                <a:sym typeface="Symbol" panose="05050102010706020507" pitchFamily="18" charset="2"/>
              </a:rPr>
              <a:t>,</a:t>
            </a:r>
            <a:r>
              <a:rPr lang="en-US" altLang="en-US" i="1" dirty="0" err="1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), 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baseline="-25000" dirty="0">
                <a:sym typeface="Symbol" panose="05050102010706020507" pitchFamily="18" charset="2"/>
              </a:rPr>
              <a:t> (</a:t>
            </a:r>
            <a:r>
              <a:rPr lang="en-US" altLang="en-US" i="1" baseline="-25000" dirty="0">
                <a:sym typeface="Symbol" panose="05050102010706020507" pitchFamily="18" charset="2"/>
              </a:rPr>
              <a:t>r</a:t>
            </a:r>
            <a:r>
              <a:rPr lang="en-US" altLang="en-US" baseline="-25000" dirty="0">
                <a:sym typeface="Symbol" panose="05050102010706020507" pitchFamily="18" charset="2"/>
              </a:rPr>
              <a:t>) 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More accurate estimate can be got using probability theory, but this one works fine generally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8E5FA1-22BD-4D74-9DBE-324592AEF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C1DB4-48F0-40E8-BD26-B1796912ED32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9927AA-B23B-4A2A-9435-D4EDA921B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5099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02D67D-74DD-4A6F-A8F0-E64B7DA9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Estimation of Distinct Values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5BF05D-1653-4328-9B7E-5E2245C17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-65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Joins: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IN" altLang="zh-CN" dirty="0"/>
              <a:t>⨝</a:t>
            </a:r>
            <a:r>
              <a:rPr lang="en-US" altLang="en-US" i="1" dirty="0">
                <a:sym typeface="Symbol" panose="05050102010706020507" pitchFamily="18" charset="2"/>
              </a:rPr>
              <a:t> s</a:t>
            </a:r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If all attributes in 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 are from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</a:t>
            </a:r>
            <a:r>
              <a:rPr lang="en-US" altLang="en-US" dirty="0">
                <a:sym typeface="Symbol" panose="05050102010706020507" pitchFamily="18" charset="2"/>
              </a:rPr>
              <a:t>estimated</a:t>
            </a:r>
            <a:r>
              <a:rPr lang="en-US" altLang="en-US" i="1" dirty="0">
                <a:sym typeface="Symbol" panose="05050102010706020507" pitchFamily="18" charset="2"/>
              </a:rPr>
              <a:t>  V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A, r </a:t>
            </a:r>
            <a:r>
              <a:rPr lang="en-IN" altLang="zh-CN" dirty="0"/>
              <a:t>⨝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) = min (</a:t>
            </a:r>
            <a:r>
              <a:rPr lang="en-US" altLang="en-US" i="1" dirty="0">
                <a:sym typeface="Symbol" panose="05050102010706020507" pitchFamily="18" charset="2"/>
              </a:rPr>
              <a:t>V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sym typeface="Symbol" panose="05050102010706020507" pitchFamily="18" charset="2"/>
              </a:rPr>
              <a:t>A</a:t>
            </a:r>
            <a:r>
              <a:rPr lang="en-US" altLang="en-US" dirty="0" err="1">
                <a:sym typeface="Symbol" panose="05050102010706020507" pitchFamily="18" charset="2"/>
              </a:rPr>
              <a:t>,</a:t>
            </a:r>
            <a:r>
              <a:rPr lang="en-US" altLang="en-US" i="1" dirty="0" err="1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), </a:t>
            </a:r>
            <a:r>
              <a:rPr lang="en-US" altLang="en-US" i="1" dirty="0">
                <a:sym typeface="Symbol" panose="05050102010706020507" pitchFamily="18" charset="2"/>
              </a:rPr>
              <a:t>n </a:t>
            </a:r>
            <a:r>
              <a:rPr lang="en-US" altLang="en-US" i="1" baseline="-25000" dirty="0">
                <a:sym typeface="Symbol" panose="05050102010706020507" pitchFamily="18" charset="2"/>
              </a:rPr>
              <a:t>r </a:t>
            </a:r>
            <a:r>
              <a:rPr lang="en-IN" altLang="zh-CN" baseline="-25000" dirty="0"/>
              <a:t>⨝</a:t>
            </a:r>
            <a:r>
              <a:rPr lang="en-US" altLang="en-US" i="1" baseline="-25000" dirty="0">
                <a:sym typeface="Symbol" panose="05050102010706020507" pitchFamily="18" charset="2"/>
              </a:rPr>
              <a:t> s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 contains attributes 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1 from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and 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2 from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, then estimated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V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sym typeface="Symbol" panose="05050102010706020507" pitchFamily="18" charset="2"/>
              </a:rPr>
              <a:t>A,r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IN" altLang="zh-CN" dirty="0"/>
              <a:t>⨝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) = </a:t>
            </a:r>
          </a:p>
          <a:p>
            <a:pPr>
              <a:buFont typeface="Monotype Sorts" pitchFamily="-65" charset="2"/>
              <a:buNone/>
            </a:pPr>
            <a:r>
              <a:rPr lang="en-US" altLang="en-US" baseline="-25000" dirty="0">
                <a:sym typeface="Symbol" panose="05050102010706020507" pitchFamily="18" charset="2"/>
              </a:rPr>
              <a:t>		</a:t>
            </a:r>
            <a:r>
              <a:rPr lang="en-US" altLang="en-US" dirty="0">
                <a:sym typeface="Symbol" panose="05050102010706020507" pitchFamily="18" charset="2"/>
              </a:rPr>
              <a:t>min(</a:t>
            </a:r>
            <a:r>
              <a:rPr lang="en-US" altLang="en-US" i="1" dirty="0">
                <a:sym typeface="Symbol" panose="05050102010706020507" pitchFamily="18" charset="2"/>
              </a:rPr>
              <a:t>V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1,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)*</a:t>
            </a:r>
            <a:r>
              <a:rPr lang="en-US" altLang="en-US" i="1" dirty="0">
                <a:sym typeface="Symbol" panose="05050102010706020507" pitchFamily="18" charset="2"/>
              </a:rPr>
              <a:t>V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2 – 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1,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), </a:t>
            </a:r>
            <a:r>
              <a:rPr lang="en-US" altLang="en-US" i="1" dirty="0">
                <a:sym typeface="Symbol" panose="05050102010706020507" pitchFamily="18" charset="2"/>
              </a:rPr>
              <a:t>V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1 – 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2,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)*</a:t>
            </a:r>
            <a:r>
              <a:rPr lang="en-US" altLang="en-US" i="1" dirty="0">
                <a:sym typeface="Symbol" panose="05050102010706020507" pitchFamily="18" charset="2"/>
              </a:rPr>
              <a:t>V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2,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), 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i="1" baseline="-25000" dirty="0">
                <a:sym typeface="Symbol" panose="05050102010706020507" pitchFamily="18" charset="2"/>
              </a:rPr>
              <a:t>r </a:t>
            </a:r>
            <a:r>
              <a:rPr lang="en-IN" altLang="zh-CN" baseline="-25000" dirty="0"/>
              <a:t>⨝</a:t>
            </a:r>
            <a:r>
              <a:rPr lang="en-US" altLang="en-US" i="1" baseline="-25000" dirty="0">
                <a:sym typeface="Symbol" panose="05050102010706020507" pitchFamily="18" charset="2"/>
              </a:rPr>
              <a:t> s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 More accurate estimate can be got using probability theory, but this one works fine generally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ECAE20-A974-4177-8A41-5A5DD5FB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75150-7EF5-431E-9DC8-FA72787F0169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64658B-662F-48B5-AD74-9725488C1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9902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76AB7-4105-4317-B148-CBF4CCF1A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Estimation of Distinct Values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6D730A-97CD-4FEE-9735-C45C4B38B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Estimation of distinct values are straightforward for projections.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They are the same in </a:t>
            </a:r>
            <a:r>
              <a:rPr lang="en-US" altLang="en-US" baseline="-25000" dirty="0">
                <a:sym typeface="Symbol" panose="05050102010706020507" pitchFamily="18" charset="2"/>
              </a:rPr>
              <a:t>A (r)</a:t>
            </a:r>
            <a:r>
              <a:rPr lang="en-US" altLang="en-US" dirty="0">
                <a:sym typeface="Symbol" panose="05050102010706020507" pitchFamily="18" charset="2"/>
              </a:rPr>
              <a:t> as in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.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The same holds for grouping attributes of aggregation.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For aggregated values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For min(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) and max(</a:t>
            </a:r>
            <a:r>
              <a:rPr lang="en-US" altLang="en-US" i="1" dirty="0">
                <a:sym typeface="Symbol" panose="05050102010706020507" pitchFamily="18" charset="2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), the number of distinct values can be estimated as min(V(</a:t>
            </a:r>
            <a:r>
              <a:rPr lang="en-US" altLang="en-US" i="1" dirty="0" err="1">
                <a:sym typeface="Symbol" panose="05050102010706020507" pitchFamily="18" charset="2"/>
              </a:rPr>
              <a:t>A,r</a:t>
            </a:r>
            <a:r>
              <a:rPr lang="en-US" altLang="en-US" dirty="0">
                <a:sym typeface="Symbol" panose="05050102010706020507" pitchFamily="18" charset="2"/>
              </a:rPr>
              <a:t>), </a:t>
            </a:r>
            <a:r>
              <a:rPr lang="en-US" altLang="en-US" i="1" dirty="0">
                <a:sym typeface="Symbol" panose="05050102010706020507" pitchFamily="18" charset="2"/>
              </a:rPr>
              <a:t>V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sym typeface="Symbol" panose="05050102010706020507" pitchFamily="18" charset="2"/>
              </a:rPr>
              <a:t>G,r</a:t>
            </a:r>
            <a:r>
              <a:rPr lang="en-US" altLang="en-US" dirty="0">
                <a:sym typeface="Symbol" panose="05050102010706020507" pitchFamily="18" charset="2"/>
              </a:rPr>
              <a:t>))  where G denotes grouping attributes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For other aggregates, assume all values are distinct, and use </a:t>
            </a:r>
            <a:r>
              <a:rPr lang="en-US" altLang="en-US" i="1" dirty="0">
                <a:sym typeface="Symbol" panose="05050102010706020507" pitchFamily="18" charset="2"/>
              </a:rPr>
              <a:t>V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sym typeface="Symbol" panose="05050102010706020507" pitchFamily="18" charset="2"/>
              </a:rPr>
              <a:t>G,r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937E52-1F2C-4E94-B000-E562BC414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BD1D-DE6B-4E35-8B2E-38C95C3D18AF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D40A73-71AF-47CA-9D18-8D2E15131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5312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978B91-C93F-4C25-B443-A54145901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16.4 </a:t>
            </a:r>
            <a:r>
              <a:rPr lang="en-US" altLang="en-US" dirty="0"/>
              <a:t>Choice of Evaluation Plans: </a:t>
            </a:r>
            <a:r>
              <a:rPr lang="en-US" altLang="zh-CN" dirty="0"/>
              <a:t>Query optimization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643BF2-522C-4834-B77B-C7820EB24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2088" indent="-192088"/>
            <a:r>
              <a:rPr lang="en-US" altLang="zh-CN" dirty="0">
                <a:sym typeface="Symbol" pitchFamily="18" charset="2"/>
              </a:rPr>
              <a:t>How to generate the </a:t>
            </a:r>
            <a:r>
              <a:rPr lang="en-US" altLang="zh-CN" b="1" i="1" dirty="0"/>
              <a:t>evaluation </a:t>
            </a:r>
            <a:r>
              <a:rPr lang="en-US" altLang="zh-CN" b="1" i="1" dirty="0">
                <a:solidFill>
                  <a:srgbClr val="FF0000"/>
                </a:solidFill>
              </a:rPr>
              <a:t>plan</a:t>
            </a:r>
            <a:r>
              <a:rPr lang="en-US" altLang="zh-CN" dirty="0"/>
              <a:t> for </a:t>
            </a:r>
            <a:r>
              <a:rPr lang="en-US" altLang="zh-CN" dirty="0">
                <a:sym typeface="Symbol" pitchFamily="18" charset="2"/>
              </a:rPr>
              <a:t>a relational algebra expression with lower or the lowest cost</a:t>
            </a:r>
          </a:p>
          <a:p>
            <a:pPr marL="760413" lvl="1" indent="-285750"/>
            <a:r>
              <a:rPr lang="en-US" altLang="zh-CN" dirty="0"/>
              <a:t>generating of the </a:t>
            </a:r>
            <a:r>
              <a:rPr lang="en-US" altLang="zh-CN" dirty="0">
                <a:solidFill>
                  <a:srgbClr val="2D0EE4"/>
                </a:solidFill>
              </a:rPr>
              <a:t>optimized</a:t>
            </a:r>
            <a:r>
              <a:rPr lang="en-US" altLang="zh-CN" dirty="0"/>
              <a:t> </a:t>
            </a:r>
            <a:r>
              <a:rPr lang="en-US" altLang="zh-CN" i="1" dirty="0"/>
              <a:t>query </a:t>
            </a:r>
            <a:r>
              <a:rPr lang="en-US" altLang="zh-CN" i="1" dirty="0">
                <a:solidFill>
                  <a:srgbClr val="FF0000"/>
                </a:solidFill>
              </a:rPr>
              <a:t>trees</a:t>
            </a:r>
            <a:endParaRPr lang="en-US" altLang="zh-CN" dirty="0">
              <a:solidFill>
                <a:srgbClr val="FF0000"/>
              </a:solidFill>
            </a:endParaRPr>
          </a:p>
          <a:p>
            <a:pPr marL="760413" lvl="1" indent="-285750"/>
            <a:r>
              <a:rPr lang="en-US" altLang="zh-CN" dirty="0"/>
              <a:t>selecting  </a:t>
            </a:r>
            <a:endParaRPr lang="en-US" altLang="zh-CN" dirty="0">
              <a:sym typeface="Symbol" pitchFamily="18" charset="2"/>
            </a:endParaRPr>
          </a:p>
          <a:p>
            <a:pPr marL="1179513" lvl="2" indent="-228600"/>
            <a:r>
              <a:rPr lang="en-US" altLang="zh-CN" dirty="0"/>
              <a:t>implementation algorithms for each operations in the tree</a:t>
            </a:r>
          </a:p>
          <a:p>
            <a:pPr marL="1179513" lvl="2" indent="-228600"/>
            <a:r>
              <a:rPr lang="en-US" altLang="zh-CN" i="1" dirty="0">
                <a:solidFill>
                  <a:srgbClr val="FF0000"/>
                </a:solidFill>
              </a:rPr>
              <a:t>pipeline</a:t>
            </a:r>
            <a:r>
              <a:rPr lang="en-US" altLang="zh-CN" dirty="0"/>
              <a:t> or </a:t>
            </a:r>
            <a:r>
              <a:rPr lang="en-US" altLang="zh-CN" i="1" dirty="0">
                <a:solidFill>
                  <a:srgbClr val="FF0000"/>
                </a:solidFill>
              </a:rPr>
              <a:t>materialization</a:t>
            </a:r>
            <a:r>
              <a:rPr lang="en-US" altLang="zh-CN" dirty="0"/>
              <a:t> strategy for the expression</a:t>
            </a:r>
            <a:endParaRPr lang="en-US" altLang="zh-CN" b="1" dirty="0"/>
          </a:p>
          <a:p>
            <a:pPr marL="192088" indent="-192088">
              <a:defRPr/>
            </a:pPr>
            <a:endParaRPr lang="en-US" altLang="zh-CN" dirty="0"/>
          </a:p>
          <a:p>
            <a:pPr marL="192088" indent="-192088">
              <a:defRPr/>
            </a:pPr>
            <a:r>
              <a:rPr lang="en-US" altLang="zh-CN" dirty="0"/>
              <a:t>Query optimization </a:t>
            </a:r>
          </a:p>
          <a:p>
            <a:pPr marL="742950" lvl="1" indent="-285750">
              <a:defRPr/>
            </a:pPr>
            <a:r>
              <a:rPr lang="en-US" altLang="zh-CN" dirty="0"/>
              <a:t>choosing the evaluation plan with</a:t>
            </a:r>
            <a:r>
              <a:rPr lang="en-US" altLang="zh-CN" i="1" dirty="0"/>
              <a:t> </a:t>
            </a:r>
            <a:r>
              <a:rPr lang="en-US" altLang="zh-CN" b="1" i="1" dirty="0"/>
              <a:t>lowest</a:t>
            </a:r>
            <a:r>
              <a:rPr lang="en-US" altLang="zh-CN" i="1" dirty="0"/>
              <a:t> </a:t>
            </a:r>
            <a:r>
              <a:rPr lang="en-US" altLang="zh-CN" dirty="0"/>
              <a:t>or the</a:t>
            </a:r>
            <a:r>
              <a:rPr lang="en-US" altLang="zh-CN" i="1" dirty="0"/>
              <a:t> </a:t>
            </a:r>
            <a:r>
              <a:rPr lang="en-US" altLang="zh-CN" b="1" i="1" dirty="0"/>
              <a:t>lower</a:t>
            </a:r>
            <a:r>
              <a:rPr lang="en-US" altLang="zh-CN" i="1" dirty="0"/>
              <a:t> </a:t>
            </a:r>
            <a:r>
              <a:rPr lang="en-US" altLang="zh-CN" b="1" i="1" dirty="0"/>
              <a:t>cost</a:t>
            </a:r>
          </a:p>
          <a:p>
            <a:pPr marL="192088" indent="-192088" eaLnBrk="1" hangingPunct="1"/>
            <a:endParaRPr lang="en-US" altLang="zh-CN" dirty="0">
              <a:sym typeface="Symbol" pitchFamily="18" charset="2"/>
            </a:endParaRPr>
          </a:p>
          <a:p>
            <a:pPr marL="192088" indent="-192088" eaLnBrk="1" hangingPunct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8E5FA1-22BD-4D74-9DBE-324592AEF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C1DB4-48F0-40E8-BD26-B1796912ED32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9927AA-B23B-4A2A-9435-D4EDA921B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0861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1C588-5808-4C9A-BF09-896B12A34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9F8107-0D29-4B97-8A36-0BE6A812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78D2A-8250-44C7-A16B-D65CCA61C882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7674EE-9BB0-4BBF-83FF-550FFBF0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CDB77-250A-427F-97CC-54BD3D8490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559" y="781965"/>
            <a:ext cx="6992691" cy="5118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0">
            <a:extLst>
              <a:ext uri="{FF2B5EF4-FFF2-40B4-BE49-F238E27FC236}">
                <a16:creationId xmlns:a16="http://schemas.microsoft.com/office/drawing/2014/main" id="{B676197A-0586-41DA-8AB4-7C5B2616D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0649" y="6120915"/>
            <a:ext cx="3592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dirty="0">
                <a:latin typeface="+mn-lt"/>
              </a:rPr>
              <a:t>Fig.16.2 An evaluation plan</a:t>
            </a:r>
          </a:p>
        </p:txBody>
      </p:sp>
    </p:spTree>
    <p:extLst>
      <p:ext uri="{BB962C8B-B14F-4D97-AF65-F5344CB8AC3E}">
        <p14:creationId xmlns:p14="http://schemas.microsoft.com/office/powerpoint/2010/main" val="2804271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978B91-C93F-4C25-B443-A54145901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Choice of Evaluation Plans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643BF2-522C-4834-B77B-C7820EB24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Must consider the interaction of evaluation techniques when choosing evaluation plans</a:t>
            </a:r>
          </a:p>
          <a:p>
            <a:pPr lvl="1"/>
            <a:r>
              <a:rPr lang="en-US" altLang="en-US" dirty="0"/>
              <a:t>choosing the cheapest algorithm for each operation independently may not yield best overall algorithm.  E.g.</a:t>
            </a:r>
          </a:p>
          <a:p>
            <a:pPr lvl="2"/>
            <a:r>
              <a:rPr lang="en-US" altLang="en-US" dirty="0"/>
              <a:t>merge-join may be costlier than hash-join, but may provide a sorted output which reduces the cost for an outer level aggregation.</a:t>
            </a:r>
          </a:p>
          <a:p>
            <a:pPr lvl="2"/>
            <a:r>
              <a:rPr lang="en-US" altLang="en-US" dirty="0"/>
              <a:t>nested-loop join may provide opportunity for pipelining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8E5FA1-22BD-4D74-9DBE-324592AEF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C1DB4-48F0-40E8-BD26-B1796912ED32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9927AA-B23B-4A2A-9435-D4EDA921B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9248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EEB238-889B-4EBD-BA4E-6CA9A6822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Two </a:t>
            </a:r>
            <a:r>
              <a:rPr lang="en-US" altLang="zh-CN" dirty="0"/>
              <a:t>Approaches for </a:t>
            </a:r>
            <a:r>
              <a:rPr lang="en-US" altLang="zh-CN" sz="2800" dirty="0"/>
              <a:t>Choice of Evaluation Plans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75E95A-BAFC-4014-8C58-E9DAA0C66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Practical query optimizers incorporate elements of the following two broad approaches:</a:t>
            </a:r>
          </a:p>
          <a:p>
            <a:pPr lvl="1">
              <a:buFont typeface="Monotype Sorts" pitchFamily="2" charset="2"/>
              <a:buNone/>
              <a:defRPr/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1. </a:t>
            </a:r>
            <a:r>
              <a:rPr lang="en-US" altLang="zh-CN" i="1" dirty="0">
                <a:ea typeface="ＭＳ Ｐゴシック" pitchFamily="34" charset="-128"/>
                <a:cs typeface="Times New Roman" pitchFamily="18" charset="0"/>
              </a:rPr>
              <a:t>Cost-based</a:t>
            </a:r>
            <a:r>
              <a:rPr lang="en-US" altLang="zh-CN" b="1" i="1" dirty="0">
                <a:ea typeface="ＭＳ Ｐゴシック" pitchFamily="34" charset="-128"/>
                <a:cs typeface="Times New Roman" pitchFamily="18" charset="0"/>
              </a:rPr>
              <a:t> 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(16.4.1, 16.4.2)【</a:t>
            </a:r>
            <a:r>
              <a:rPr lang="zh-CN" altLang="en-US" dirty="0">
                <a:ea typeface="ＭＳ Ｐゴシック" pitchFamily="34" charset="-128"/>
                <a:cs typeface="Times New Roman" pitchFamily="18" charset="0"/>
              </a:rPr>
              <a:t>略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】</a:t>
            </a:r>
            <a:endParaRPr lang="en-US" altLang="zh-CN" b="1" i="1" dirty="0">
              <a:ea typeface="ＭＳ Ｐゴシック" pitchFamily="34" charset="-128"/>
              <a:cs typeface="Times New Roman" pitchFamily="18" charset="0"/>
            </a:endParaRPr>
          </a:p>
          <a:p>
            <a:pPr lvl="1">
              <a:buFont typeface="Monotype Sorts" pitchFamily="2" charset="2"/>
              <a:buNone/>
              <a:defRPr/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     Search all the plans and choose the best plan in a cost-based fashion.</a:t>
            </a:r>
          </a:p>
          <a:p>
            <a:pPr lvl="1">
              <a:buFont typeface="Monotype Sorts" pitchFamily="2" charset="2"/>
              <a:buNone/>
              <a:defRPr/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2. </a:t>
            </a:r>
            <a:r>
              <a:rPr lang="en-US" altLang="zh-CN" i="1" dirty="0">
                <a:solidFill>
                  <a:srgbClr val="FF0000"/>
                </a:solidFill>
              </a:rPr>
              <a:t>heuristic optimization 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(16.4.3)【</a:t>
            </a:r>
            <a:r>
              <a:rPr lang="zh-CN" altLang="en-US" dirty="0">
                <a:solidFill>
                  <a:srgbClr val="FF0000"/>
                </a:solidFill>
                <a:ea typeface="ＭＳ Ｐゴシック" pitchFamily="34" charset="-128"/>
                <a:cs typeface="Times New Roman" pitchFamily="18" charset="0"/>
              </a:rPr>
              <a:t>掌握！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】</a:t>
            </a:r>
          </a:p>
          <a:p>
            <a:pPr marL="742950" lvl="1" indent="-285750">
              <a:buFont typeface="Wingdings" pitchFamily="2" charset="2"/>
              <a:buNone/>
              <a:defRPr/>
            </a:pPr>
            <a:r>
              <a:rPr lang="en-US" altLang="zh-CN" b="1" i="1" dirty="0">
                <a:ea typeface="ＭＳ Ｐゴシック" pitchFamily="34" charset="-128"/>
                <a:cs typeface="Times New Roman" pitchFamily="18" charset="0"/>
              </a:rPr>
              <a:t>       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Uses heuristics to choose a plan</a:t>
            </a:r>
            <a:r>
              <a:rPr lang="en-US" altLang="zh-CN" dirty="0"/>
              <a:t> </a:t>
            </a:r>
          </a:p>
          <a:p>
            <a:pPr marL="342900" indent="-342900">
              <a:defRPr/>
            </a:pPr>
            <a:r>
              <a:rPr lang="en-US" altLang="zh-CN" dirty="0"/>
              <a:t>Practical query optimizers incorporate elements of these two approaches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D5A5A3-3655-41DA-86AE-6E5BDB3A3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37B64-08D9-4D0C-A904-32DBFF10634B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C65A68-35E3-4062-9A81-BE7383327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36940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1A322-1549-4DEE-9D5A-216C40B10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13.4.1 Cost-Based Join Order Selection 【</a:t>
            </a:r>
            <a:r>
              <a:rPr lang="zh-CN" altLang="en-US" sz="2800" dirty="0"/>
              <a:t>略</a:t>
            </a:r>
            <a:r>
              <a:rPr lang="en-US" altLang="zh-CN" sz="2800" dirty="0"/>
              <a:t>】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612356-8E04-49C6-9320-6D386826E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The </a:t>
            </a:r>
            <a:r>
              <a:rPr lang="en-US" altLang="zh-CN" i="1" dirty="0">
                <a:ea typeface="ＭＳ Ｐゴシック" pitchFamily="34" charset="-128"/>
                <a:cs typeface="Times New Roman" pitchFamily="18" charset="0"/>
              </a:rPr>
              <a:t>join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 operator is the basis for multiple table query, and its cost is expensive</a:t>
            </a:r>
          </a:p>
          <a:p>
            <a:pPr>
              <a:defRPr/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 For a relational algebra expression with several </a:t>
            </a:r>
            <a:r>
              <a:rPr lang="en-US" altLang="zh-CN" i="1" dirty="0">
                <a:ea typeface="ＭＳ Ｐゴシック" pitchFamily="34" charset="-128"/>
                <a:cs typeface="Times New Roman" pitchFamily="18" charset="0"/>
              </a:rPr>
              <a:t>join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 operation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    , the join order influences the query cost of the expression.</a:t>
            </a:r>
          </a:p>
          <a:p>
            <a:pPr>
              <a:defRPr/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Consider finding the best join-order for </a:t>
            </a:r>
            <a:r>
              <a:rPr lang="en-US" altLang="zh-CN" i="1" dirty="0">
                <a:ea typeface="ＭＳ Ｐゴシック" pitchFamily="34" charset="-128"/>
                <a:cs typeface="Times New Roman" pitchFamily="18" charset="0"/>
              </a:rPr>
              <a:t>r</a:t>
            </a:r>
            <a:r>
              <a:rPr lang="en-US" altLang="zh-CN" baseline="-25000" dirty="0">
                <a:ea typeface="ＭＳ Ｐゴシック" pitchFamily="34" charset="-128"/>
                <a:cs typeface="Times New Roman" pitchFamily="18" charset="0"/>
              </a:rPr>
              <a:t>1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    </a:t>
            </a:r>
            <a:r>
              <a:rPr lang="en-US" altLang="zh-CN" i="1" dirty="0">
                <a:ea typeface="ＭＳ Ｐゴシック" pitchFamily="34" charset="-128"/>
                <a:cs typeface="Times New Roman" pitchFamily="18" charset="0"/>
              </a:rPr>
              <a:t>r</a:t>
            </a:r>
            <a:r>
              <a:rPr lang="en-US" altLang="zh-CN" baseline="-25000" dirty="0">
                <a:ea typeface="ＭＳ Ｐゴシック" pitchFamily="34" charset="-128"/>
                <a:cs typeface="Times New Roman" pitchFamily="18" charset="0"/>
              </a:rPr>
              <a:t>2      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. . . </a:t>
            </a:r>
            <a:r>
              <a:rPr lang="en-US" altLang="zh-CN" i="1" dirty="0" err="1">
                <a:ea typeface="ＭＳ Ｐゴシック" pitchFamily="34" charset="-128"/>
                <a:cs typeface="Times New Roman" pitchFamily="18" charset="0"/>
              </a:rPr>
              <a:t>r</a:t>
            </a:r>
            <a:r>
              <a:rPr lang="en-US" altLang="zh-CN" i="1" baseline="-25000" dirty="0" err="1">
                <a:ea typeface="ＭＳ Ｐゴシック" pitchFamily="34" charset="-128"/>
                <a:cs typeface="Times New Roman" pitchFamily="18" charset="0"/>
              </a:rPr>
              <a:t>n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.</a:t>
            </a:r>
          </a:p>
          <a:p>
            <a:pPr>
              <a:defRPr/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There are </a:t>
            </a:r>
            <a:r>
              <a:rPr lang="en-US" altLang="zh-CN" b="1" dirty="0">
                <a:solidFill>
                  <a:srgbClr val="FF0000"/>
                </a:solidFill>
                <a:ea typeface="ＭＳ Ｐゴシック" pitchFamily="34" charset="-128"/>
                <a:cs typeface="Times New Roman" pitchFamily="18" charset="0"/>
              </a:rPr>
              <a:t>(2(</a:t>
            </a:r>
            <a:r>
              <a:rPr lang="en-US" altLang="zh-CN" b="1" i="1" dirty="0">
                <a:solidFill>
                  <a:srgbClr val="FF0000"/>
                </a:solidFill>
                <a:ea typeface="ＭＳ Ｐゴシック" pitchFamily="34" charset="-128"/>
                <a:cs typeface="Times New Roman" pitchFamily="18" charset="0"/>
              </a:rPr>
              <a:t>n</a:t>
            </a:r>
            <a:r>
              <a:rPr lang="en-US" altLang="zh-CN" b="1" dirty="0">
                <a:solidFill>
                  <a:srgbClr val="FF0000"/>
                </a:solidFill>
                <a:ea typeface="ＭＳ Ｐゴシック" pitchFamily="34" charset="-128"/>
                <a:cs typeface="Times New Roman" pitchFamily="18" charset="0"/>
              </a:rPr>
              <a:t> – 1))!/(</a:t>
            </a:r>
            <a:r>
              <a:rPr lang="en-US" altLang="zh-CN" b="1" i="1" dirty="0">
                <a:solidFill>
                  <a:srgbClr val="FF0000"/>
                </a:solidFill>
                <a:ea typeface="ＭＳ Ｐゴシック" pitchFamily="34" charset="-128"/>
                <a:cs typeface="Times New Roman" pitchFamily="18" charset="0"/>
              </a:rPr>
              <a:t>n</a:t>
            </a:r>
            <a:r>
              <a:rPr lang="en-US" altLang="zh-CN" b="1" dirty="0">
                <a:solidFill>
                  <a:srgbClr val="FF0000"/>
                </a:solidFill>
                <a:ea typeface="ＭＳ Ｐゴシック" pitchFamily="34" charset="-128"/>
                <a:cs typeface="Times New Roman" pitchFamily="18" charset="0"/>
              </a:rPr>
              <a:t> – 1)! (?) 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different join orders for above expression.  With </a:t>
            </a:r>
            <a:r>
              <a:rPr lang="en-US" altLang="zh-CN" i="1" dirty="0">
                <a:ea typeface="ＭＳ Ｐゴシック" pitchFamily="34" charset="-128"/>
                <a:cs typeface="Times New Roman" pitchFamily="18" charset="0"/>
              </a:rPr>
              <a:t>n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 = 7, the number is 665280, with </a:t>
            </a:r>
            <a:r>
              <a:rPr lang="en-US" altLang="zh-CN" i="1" dirty="0">
                <a:ea typeface="ＭＳ Ｐゴシック" pitchFamily="34" charset="-128"/>
                <a:cs typeface="Times New Roman" pitchFamily="18" charset="0"/>
              </a:rPr>
              <a:t>n = 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10, the</a:t>
            </a:r>
            <a:r>
              <a:rPr lang="en-US" altLang="zh-CN" i="1" dirty="0">
                <a:ea typeface="ＭＳ Ｐゴシック" pitchFamily="34" charset="-128"/>
                <a:cs typeface="Times New Roman" pitchFamily="18" charset="0"/>
              </a:rPr>
              <a:t> 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number is greater than 176 billion!</a:t>
            </a:r>
          </a:p>
          <a:p>
            <a:pPr>
              <a:defRPr/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No need to generate all the join orders.  Using </a:t>
            </a:r>
            <a:r>
              <a:rPr lang="en-US" altLang="zh-CN" i="1" dirty="0">
                <a:solidFill>
                  <a:srgbClr val="FF0000"/>
                </a:solidFill>
                <a:ea typeface="ＭＳ Ｐゴシック" pitchFamily="34" charset="-128"/>
                <a:cs typeface="Times New Roman" pitchFamily="18" charset="0"/>
              </a:rPr>
              <a:t>dynamic programming</a:t>
            </a:r>
            <a:r>
              <a:rPr lang="en-US" altLang="zh-CN" i="1" dirty="0">
                <a:ea typeface="ＭＳ Ｐゴシック" pitchFamily="34" charset="-128"/>
                <a:cs typeface="Times New Roman" pitchFamily="18" charset="0"/>
              </a:rPr>
              <a:t>,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 the least-cost join order for any subset of </a:t>
            </a:r>
            <a:br>
              <a:rPr lang="en-US" altLang="zh-CN" dirty="0">
                <a:ea typeface="ＭＳ Ｐゴシック" pitchFamily="34" charset="-128"/>
                <a:cs typeface="Times New Roman" pitchFamily="18" charset="0"/>
              </a:rPr>
            </a:b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{</a:t>
            </a:r>
            <a:r>
              <a:rPr lang="en-US" altLang="zh-CN" i="1" dirty="0">
                <a:ea typeface="ＭＳ Ｐゴシック" pitchFamily="34" charset="-128"/>
                <a:cs typeface="Times New Roman" pitchFamily="18" charset="0"/>
              </a:rPr>
              <a:t>r</a:t>
            </a:r>
            <a:r>
              <a:rPr lang="en-US" altLang="zh-CN" baseline="-25000" dirty="0">
                <a:ea typeface="ＭＳ Ｐゴシック" pitchFamily="34" charset="-128"/>
                <a:cs typeface="Times New Roman" pitchFamily="18" charset="0"/>
              </a:rPr>
              <a:t>1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, </a:t>
            </a:r>
            <a:r>
              <a:rPr lang="en-US" altLang="zh-CN" i="1" dirty="0">
                <a:ea typeface="ＭＳ Ｐゴシック" pitchFamily="34" charset="-128"/>
                <a:cs typeface="Times New Roman" pitchFamily="18" charset="0"/>
              </a:rPr>
              <a:t>r</a:t>
            </a:r>
            <a:r>
              <a:rPr lang="en-US" altLang="zh-CN" baseline="-25000" dirty="0">
                <a:ea typeface="ＭＳ Ｐゴシック" pitchFamily="34" charset="-128"/>
                <a:cs typeface="Times New Roman" pitchFamily="18" charset="0"/>
              </a:rPr>
              <a:t>2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, . . . </a:t>
            </a:r>
            <a:r>
              <a:rPr lang="en-US" altLang="zh-CN" i="1" dirty="0" err="1">
                <a:ea typeface="ＭＳ Ｐゴシック" pitchFamily="34" charset="-128"/>
                <a:cs typeface="Times New Roman" pitchFamily="18" charset="0"/>
              </a:rPr>
              <a:t>r</a:t>
            </a:r>
            <a:r>
              <a:rPr lang="en-US" altLang="zh-CN" i="1" baseline="-25000" dirty="0" err="1">
                <a:ea typeface="ＭＳ Ｐゴシック" pitchFamily="34" charset="-128"/>
                <a:cs typeface="Times New Roman" pitchFamily="18" charset="0"/>
              </a:rPr>
              <a:t>n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} is computed only once and stored for future use.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D1B89C-2BCB-4972-ACC5-15F927F9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80FD-22C9-469C-9556-7D245080EF7D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96F22B-DC83-4A1B-9BF6-551D5BF2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D3AF31CC-C994-4D2F-B2F4-4A61A7EED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2491" y="5120699"/>
            <a:ext cx="5418138" cy="83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/>
              <a:t>类似于算法设计与分析中的矩阵连乘积</a:t>
            </a:r>
            <a:endParaRPr lang="en-US" altLang="zh-CN"/>
          </a:p>
          <a:p>
            <a:pPr algn="ctr" eaLnBrk="1" hangingPunct="1"/>
            <a:r>
              <a:rPr lang="en-US" altLang="zh-CN"/>
              <a:t>(A</a:t>
            </a:r>
            <a:r>
              <a:rPr lang="en-US" altLang="zh-CN" baseline="-25000"/>
              <a:t>1</a:t>
            </a:r>
            <a:r>
              <a:rPr lang="en-US" altLang="zh-CN"/>
              <a:t>A</a:t>
            </a:r>
            <a:r>
              <a:rPr lang="en-US" altLang="zh-CN" baseline="-25000"/>
              <a:t>2</a:t>
            </a:r>
            <a:r>
              <a:rPr lang="en-US" altLang="zh-CN"/>
              <a:t>…A</a:t>
            </a:r>
            <a:r>
              <a:rPr lang="en-US" altLang="zh-CN" baseline="-25000"/>
              <a:t>i-1</a:t>
            </a:r>
            <a:r>
              <a:rPr lang="en-US" altLang="zh-CN"/>
              <a:t>A</a:t>
            </a:r>
            <a:r>
              <a:rPr lang="en-US" altLang="zh-CN" baseline="-25000"/>
              <a:t>i</a:t>
            </a:r>
            <a:r>
              <a:rPr lang="en-US" altLang="zh-CN"/>
              <a:t>A</a:t>
            </a:r>
            <a:r>
              <a:rPr lang="en-US" altLang="zh-CN" baseline="-25000"/>
              <a:t>i+1</a:t>
            </a:r>
            <a:r>
              <a:rPr lang="en-US" altLang="zh-CN"/>
              <a:t>…A</a:t>
            </a:r>
            <a:r>
              <a:rPr lang="en-US" altLang="zh-CN" baseline="-25000"/>
              <a:t>n</a:t>
            </a:r>
            <a:r>
              <a:rPr lang="en-US" altLang="zh-CN"/>
              <a:t>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130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3EFFC7-3976-43B8-84C8-1F8D50397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Join Order Selection by Dynamic Programming【</a:t>
            </a:r>
            <a:r>
              <a:rPr lang="zh-CN" altLang="en-US" dirty="0"/>
              <a:t>略</a:t>
            </a:r>
            <a:r>
              <a:rPr lang="en-US" altLang="zh-CN" dirty="0"/>
              <a:t>】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4D98AA-C30E-437B-B195-4538E410B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No need to generate all the join orders.  Using dynamic programming, the least-cost join order for any subset of </a:t>
            </a:r>
            <a:br>
              <a:rPr lang="en-US" altLang="zh-CN" dirty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</a:br>
            <a:r>
              <a:rPr lang="en-US" altLang="zh-CN" dirty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{</a:t>
            </a:r>
            <a:r>
              <a:rPr lang="en-US" altLang="zh-CN" i="1" dirty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r</a:t>
            </a:r>
            <a:r>
              <a:rPr lang="en-US" altLang="zh-CN" baseline="-25000" dirty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, </a:t>
            </a:r>
            <a:r>
              <a:rPr lang="en-US" altLang="zh-CN" i="1" dirty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r</a:t>
            </a:r>
            <a:r>
              <a:rPr lang="en-US" altLang="zh-CN" baseline="-25000" dirty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, . . . </a:t>
            </a:r>
            <a:r>
              <a:rPr lang="en-US" altLang="zh-CN" i="1" dirty="0" err="1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r</a:t>
            </a:r>
            <a:r>
              <a:rPr lang="en-US" altLang="zh-CN" i="1" baseline="-25000" dirty="0" err="1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} is computed only once and stored for future use</a:t>
            </a:r>
          </a:p>
          <a:p>
            <a:pPr>
              <a:defRPr/>
            </a:pPr>
            <a:endParaRPr lang="en-US" altLang="zh-CN" dirty="0"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  <a:p>
            <a:pPr>
              <a:defRPr/>
            </a:pPr>
            <a:r>
              <a:rPr lang="en-US" altLang="zh-CN" dirty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 </a:t>
            </a:r>
            <a:r>
              <a:rPr lang="zh-CN" altLang="en-US" dirty="0"/>
              <a:t>方法</a:t>
            </a:r>
            <a:endParaRPr lang="en-US" altLang="zh-CN" dirty="0"/>
          </a:p>
          <a:p>
            <a:pPr lvl="1">
              <a:defRPr/>
            </a:pPr>
            <a:r>
              <a:rPr lang="en-US" altLang="zh-CN" dirty="0"/>
              <a:t>Fig.16.7</a:t>
            </a:r>
          </a:p>
          <a:p>
            <a:pPr lvl="1">
              <a:defRPr/>
            </a:pPr>
            <a:r>
              <a:rPr lang="zh-CN" altLang="en-US" dirty="0"/>
              <a:t>类似于</a:t>
            </a:r>
            <a:r>
              <a:rPr lang="en-US" altLang="zh-CN" dirty="0"/>
              <a:t>《</a:t>
            </a:r>
            <a:r>
              <a:rPr lang="zh-CN" altLang="en-US" dirty="0"/>
              <a:t>算法设计与分析</a:t>
            </a:r>
            <a:r>
              <a:rPr lang="en-US" altLang="zh-CN" dirty="0"/>
              <a:t>》</a:t>
            </a:r>
            <a:r>
              <a:rPr lang="zh-CN" altLang="en-US" dirty="0"/>
              <a:t>中的矩阵连乘积</a:t>
            </a:r>
          </a:p>
          <a:p>
            <a:pPr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548621-3EA1-47A9-A65E-6D8A208A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5EB55-BC7E-4A33-8CD1-79C5CB105C2C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8ECAEA-0752-48C0-BFDE-31AA1294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graphicFrame>
        <p:nvGraphicFramePr>
          <p:cNvPr id="6" name="对象 2">
            <a:extLst>
              <a:ext uri="{FF2B5EF4-FFF2-40B4-BE49-F238E27FC236}">
                <a16:creationId xmlns:a16="http://schemas.microsoft.com/office/drawing/2014/main" id="{B23BA89F-9B70-4CA1-9C6C-0F027DE41F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987587"/>
              </p:ext>
            </p:extLst>
          </p:nvPr>
        </p:nvGraphicFramePr>
        <p:xfrm>
          <a:off x="1730538" y="4360182"/>
          <a:ext cx="17002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6" r:id="rId3" imgW="787058" imgH="203112" progId="Equation.3">
                  <p:embed/>
                </p:oleObj>
              </mc:Choice>
              <mc:Fallback>
                <p:oleObj r:id="rId3" imgW="787058" imgH="203112" progId="Equation.3">
                  <p:embed/>
                  <p:pic>
                    <p:nvPicPr>
                      <p:cNvPr id="54276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538" y="4360182"/>
                        <a:ext cx="170021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3">
            <a:extLst>
              <a:ext uri="{FF2B5EF4-FFF2-40B4-BE49-F238E27FC236}">
                <a16:creationId xmlns:a16="http://schemas.microsoft.com/office/drawing/2014/main" id="{772B49DB-692D-44F5-83DA-65ADBC0FFD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4626111"/>
              </p:ext>
            </p:extLst>
          </p:nvPr>
        </p:nvGraphicFramePr>
        <p:xfrm>
          <a:off x="1730538" y="4825320"/>
          <a:ext cx="17002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7" r:id="rId5" imgW="787058" imgH="203112" progId="Equation.3">
                  <p:embed/>
                </p:oleObj>
              </mc:Choice>
              <mc:Fallback>
                <p:oleObj r:id="rId5" imgW="787058" imgH="203112" progId="Equation.3">
                  <p:embed/>
                  <p:pic>
                    <p:nvPicPr>
                      <p:cNvPr id="54277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538" y="4825320"/>
                        <a:ext cx="170021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4">
            <a:extLst>
              <a:ext uri="{FF2B5EF4-FFF2-40B4-BE49-F238E27FC236}">
                <a16:creationId xmlns:a16="http://schemas.microsoft.com/office/drawing/2014/main" id="{71C77395-6D5A-487A-AD9B-D9B9925966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9031631"/>
              </p:ext>
            </p:extLst>
          </p:nvPr>
        </p:nvGraphicFramePr>
        <p:xfrm>
          <a:off x="3889538" y="4833257"/>
          <a:ext cx="17002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8" r:id="rId7" imgW="787058" imgH="203112" progId="Equation.3">
                  <p:embed/>
                </p:oleObj>
              </mc:Choice>
              <mc:Fallback>
                <p:oleObj r:id="rId7" imgW="787058" imgH="203112" progId="Equation.3">
                  <p:embed/>
                  <p:pic>
                    <p:nvPicPr>
                      <p:cNvPr id="54278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9538" y="4833257"/>
                        <a:ext cx="170021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5">
            <a:extLst>
              <a:ext uri="{FF2B5EF4-FFF2-40B4-BE49-F238E27FC236}">
                <a16:creationId xmlns:a16="http://schemas.microsoft.com/office/drawing/2014/main" id="{2F0B85A4-873F-4A93-B4A0-F3648469E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788316"/>
              </p:ext>
            </p:extLst>
          </p:nvPr>
        </p:nvGraphicFramePr>
        <p:xfrm>
          <a:off x="3919700" y="4376057"/>
          <a:ext cx="16732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9" r:id="rId9" imgW="774364" imgH="203112" progId="Equation.3">
                  <p:embed/>
                </p:oleObj>
              </mc:Choice>
              <mc:Fallback>
                <p:oleObj r:id="rId9" imgW="774364" imgH="203112" progId="Equation.3">
                  <p:embed/>
                  <p:pic>
                    <p:nvPicPr>
                      <p:cNvPr id="54279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9700" y="4376057"/>
                        <a:ext cx="16732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6">
            <a:extLst>
              <a:ext uri="{FF2B5EF4-FFF2-40B4-BE49-F238E27FC236}">
                <a16:creationId xmlns:a16="http://schemas.microsoft.com/office/drawing/2014/main" id="{E0F6E692-6528-4F0A-B6CD-C9EAAA7893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059708"/>
              </p:ext>
            </p:extLst>
          </p:nvPr>
        </p:nvGraphicFramePr>
        <p:xfrm>
          <a:off x="5899313" y="4410982"/>
          <a:ext cx="16732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0" r:id="rId11" imgW="774364" imgH="203112" progId="Equation.3">
                  <p:embed/>
                </p:oleObj>
              </mc:Choice>
              <mc:Fallback>
                <p:oleObj r:id="rId11" imgW="774364" imgH="203112" progId="Equation.3">
                  <p:embed/>
                  <p:pic>
                    <p:nvPicPr>
                      <p:cNvPr id="5428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9313" y="4410982"/>
                        <a:ext cx="16732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1269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E7FD3-D635-4EA6-8843-672B1A47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Overview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DBD82D-805E-4AC6-981E-887683E31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E.g.2 </a:t>
            </a:r>
            <a:r>
              <a:rPr lang="en-US" altLang="zh-CN" i="1" dirty="0"/>
              <a:t> </a:t>
            </a:r>
            <a:r>
              <a:rPr lang="en-US" altLang="zh-CN" dirty="0"/>
              <a:t>Find the</a:t>
            </a:r>
            <a:r>
              <a:rPr lang="en-US" altLang="zh-CN" i="1" dirty="0"/>
              <a:t> </a:t>
            </a:r>
            <a:r>
              <a:rPr lang="en-US" altLang="zh-CN" i="1" dirty="0">
                <a:solidFill>
                  <a:srgbClr val="2D0EE4"/>
                </a:solidFill>
              </a:rPr>
              <a:t>names</a:t>
            </a:r>
            <a:r>
              <a:rPr lang="en-US" altLang="zh-CN" i="1" dirty="0"/>
              <a:t> </a:t>
            </a:r>
            <a:r>
              <a:rPr lang="en-US" altLang="zh-CN" dirty="0"/>
              <a:t>of all</a:t>
            </a:r>
            <a:r>
              <a:rPr lang="en-US" altLang="zh-CN" i="1" dirty="0"/>
              <a:t> </a:t>
            </a:r>
            <a:r>
              <a:rPr lang="en-US" altLang="zh-CN" i="1" dirty="0">
                <a:solidFill>
                  <a:srgbClr val="2D0EE4"/>
                </a:solidFill>
              </a:rPr>
              <a:t>instructors</a:t>
            </a:r>
            <a:r>
              <a:rPr lang="en-US" altLang="zh-CN" i="1" dirty="0"/>
              <a:t> </a:t>
            </a:r>
            <a:r>
              <a:rPr lang="en-US" altLang="zh-CN" dirty="0"/>
              <a:t>in the </a:t>
            </a:r>
            <a:r>
              <a:rPr lang="en-US" altLang="zh-CN" i="1" dirty="0">
                <a:solidFill>
                  <a:srgbClr val="2D0EE4"/>
                </a:solidFill>
              </a:rPr>
              <a:t>Music</a:t>
            </a:r>
            <a:r>
              <a:rPr lang="en-US" altLang="zh-CN" dirty="0"/>
              <a:t> department  together with the course </a:t>
            </a:r>
            <a:r>
              <a:rPr lang="en-US" altLang="zh-CN" dirty="0">
                <a:solidFill>
                  <a:srgbClr val="2D0EE4"/>
                </a:solidFill>
              </a:rPr>
              <a:t>title</a:t>
            </a:r>
            <a:r>
              <a:rPr lang="en-US" altLang="zh-CN" dirty="0"/>
              <a:t> of all the courses that the instructors teach </a:t>
            </a:r>
          </a:p>
          <a:p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Alternative ways of evaluating a given query</a:t>
            </a:r>
          </a:p>
          <a:p>
            <a:pPr lvl="1"/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equivalent expressions, but </a:t>
            </a:r>
            <a:r>
              <a:rPr lang="en-US" altLang="zh-CN" dirty="0">
                <a:solidFill>
                  <a:srgbClr val="FF0000"/>
                </a:solidFill>
                <a:ea typeface="ＭＳ Ｐゴシック" pitchFamily="34" charset="-128"/>
                <a:cs typeface="Times New Roman" pitchFamily="18" charset="0"/>
              </a:rPr>
              <a:t>with </a:t>
            </a:r>
            <a:r>
              <a:rPr lang="en-US" altLang="zh-CN" u="sng" dirty="0">
                <a:solidFill>
                  <a:srgbClr val="FF0000"/>
                </a:solidFill>
                <a:ea typeface="ＭＳ Ｐゴシック" pitchFamily="34" charset="-128"/>
                <a:cs typeface="Times New Roman" pitchFamily="18" charset="0"/>
              </a:rPr>
              <a:t>different</a:t>
            </a:r>
            <a:r>
              <a:rPr lang="en-US" altLang="zh-CN" dirty="0">
                <a:solidFill>
                  <a:srgbClr val="FF0000"/>
                </a:solidFill>
                <a:ea typeface="ＭＳ Ｐゴシック" pitchFamily="34" charset="-128"/>
                <a:cs typeface="Times New Roman" pitchFamily="18" charset="0"/>
              </a:rPr>
              <a:t> query cost</a:t>
            </a:r>
          </a:p>
          <a:p>
            <a:pPr lvl="1"/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different algorithms for each operation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A4C0E3-202F-4D68-B384-7D735DFFB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1CEA-038F-42BF-91AA-B1507EF680D4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3FFF8F-F629-4DD6-B693-83BAFED2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6" name="Picture 12" descr="13">
            <a:extLst>
              <a:ext uri="{FF2B5EF4-FFF2-40B4-BE49-F238E27FC236}">
                <a16:creationId xmlns:a16="http://schemas.microsoft.com/office/drawing/2014/main" id="{9D1A6E07-A38B-46B4-BC0C-BC379059B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368" y="2817327"/>
            <a:ext cx="8653462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D4EE8424-98C5-48CD-8CA3-256E07750CBF}"/>
              </a:ext>
            </a:extLst>
          </p:cNvPr>
          <p:cNvSpPr>
            <a:spLocks/>
          </p:cNvSpPr>
          <p:nvPr/>
        </p:nvSpPr>
        <p:spPr bwMode="auto">
          <a:xfrm>
            <a:off x="2689355" y="3896827"/>
            <a:ext cx="2297113" cy="404813"/>
          </a:xfrm>
          <a:custGeom>
            <a:avLst/>
            <a:gdLst>
              <a:gd name="T0" fmla="*/ 0 w 343"/>
              <a:gd name="T1" fmla="*/ 2147483647 h 255"/>
              <a:gd name="T2" fmla="*/ 2147483647 w 343"/>
              <a:gd name="T3" fmla="*/ 2147483647 h 255"/>
              <a:gd name="T4" fmla="*/ 2147483647 w 343"/>
              <a:gd name="T5" fmla="*/ 2147483647 h 255"/>
              <a:gd name="T6" fmla="*/ 2147483647 w 343"/>
              <a:gd name="T7" fmla="*/ 2147483647 h 255"/>
              <a:gd name="T8" fmla="*/ 2147483647 w 343"/>
              <a:gd name="T9" fmla="*/ 2147483647 h 255"/>
              <a:gd name="T10" fmla="*/ 2147483647 w 343"/>
              <a:gd name="T11" fmla="*/ 2147483647 h 255"/>
              <a:gd name="T12" fmla="*/ 2147483647 w 343"/>
              <a:gd name="T13" fmla="*/ 2147483647 h 255"/>
              <a:gd name="T14" fmla="*/ 2147483647 w 343"/>
              <a:gd name="T15" fmla="*/ 2147483647 h 255"/>
              <a:gd name="T16" fmla="*/ 2147483647 w 343"/>
              <a:gd name="T17" fmla="*/ 2147483647 h 255"/>
              <a:gd name="T18" fmla="*/ 2147483647 w 343"/>
              <a:gd name="T19" fmla="*/ 2147483647 h 255"/>
              <a:gd name="T20" fmla="*/ 2147483647 w 343"/>
              <a:gd name="T21" fmla="*/ 2147483647 h 255"/>
              <a:gd name="T22" fmla="*/ 0 w 343"/>
              <a:gd name="T23" fmla="*/ 2147483647 h 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343" h="255">
                <a:moveTo>
                  <a:pt x="0" y="136"/>
                </a:moveTo>
                <a:cubicBezTo>
                  <a:pt x="2" y="112"/>
                  <a:pt x="1" y="88"/>
                  <a:pt x="6" y="65"/>
                </a:cubicBezTo>
                <a:cubicBezTo>
                  <a:pt x="14" y="22"/>
                  <a:pt x="70" y="20"/>
                  <a:pt x="103" y="16"/>
                </a:cubicBezTo>
                <a:cubicBezTo>
                  <a:pt x="173" y="18"/>
                  <a:pt x="246" y="0"/>
                  <a:pt x="305" y="38"/>
                </a:cubicBezTo>
                <a:cubicBezTo>
                  <a:pt x="308" y="43"/>
                  <a:pt x="311" y="50"/>
                  <a:pt x="315" y="54"/>
                </a:cubicBezTo>
                <a:cubicBezTo>
                  <a:pt x="320" y="59"/>
                  <a:pt x="328" y="60"/>
                  <a:pt x="332" y="65"/>
                </a:cubicBezTo>
                <a:cubicBezTo>
                  <a:pt x="339" y="74"/>
                  <a:pt x="339" y="87"/>
                  <a:pt x="343" y="98"/>
                </a:cubicBezTo>
                <a:cubicBezTo>
                  <a:pt x="339" y="143"/>
                  <a:pt x="339" y="195"/>
                  <a:pt x="299" y="223"/>
                </a:cubicBezTo>
                <a:cubicBezTo>
                  <a:pt x="283" y="246"/>
                  <a:pt x="261" y="249"/>
                  <a:pt x="234" y="255"/>
                </a:cubicBezTo>
                <a:cubicBezTo>
                  <a:pt x="189" y="252"/>
                  <a:pt x="166" y="247"/>
                  <a:pt x="125" y="239"/>
                </a:cubicBezTo>
                <a:cubicBezTo>
                  <a:pt x="91" y="216"/>
                  <a:pt x="51" y="202"/>
                  <a:pt x="11" y="190"/>
                </a:cubicBezTo>
                <a:cubicBezTo>
                  <a:pt x="5" y="172"/>
                  <a:pt x="0" y="155"/>
                  <a:pt x="0" y="136"/>
                </a:cubicBez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88F556FC-9C56-49A3-B96C-CBC60BC5A1F2}"/>
              </a:ext>
            </a:extLst>
          </p:cNvPr>
          <p:cNvSpPr>
            <a:spLocks/>
          </p:cNvSpPr>
          <p:nvPr/>
        </p:nvSpPr>
        <p:spPr bwMode="auto">
          <a:xfrm>
            <a:off x="1411418" y="5552590"/>
            <a:ext cx="1277937" cy="379412"/>
          </a:xfrm>
          <a:custGeom>
            <a:avLst/>
            <a:gdLst>
              <a:gd name="T0" fmla="*/ 2147483647 w 550"/>
              <a:gd name="T1" fmla="*/ 2147483647 h 239"/>
              <a:gd name="T2" fmla="*/ 2147483647 w 550"/>
              <a:gd name="T3" fmla="*/ 2147483647 h 239"/>
              <a:gd name="T4" fmla="*/ 2147483647 w 550"/>
              <a:gd name="T5" fmla="*/ 2147483647 h 239"/>
              <a:gd name="T6" fmla="*/ 2147483647 w 550"/>
              <a:gd name="T7" fmla="*/ 2147483647 h 239"/>
              <a:gd name="T8" fmla="*/ 2147483647 w 550"/>
              <a:gd name="T9" fmla="*/ 2147483647 h 239"/>
              <a:gd name="T10" fmla="*/ 2147483647 w 550"/>
              <a:gd name="T11" fmla="*/ 2147483647 h 239"/>
              <a:gd name="T12" fmla="*/ 2147483647 w 550"/>
              <a:gd name="T13" fmla="*/ 2147483647 h 239"/>
              <a:gd name="T14" fmla="*/ 2147483647 w 550"/>
              <a:gd name="T15" fmla="*/ 2147483647 h 239"/>
              <a:gd name="T16" fmla="*/ 2147483647 w 550"/>
              <a:gd name="T17" fmla="*/ 2147483647 h 23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50" h="239">
                <a:moveTo>
                  <a:pt x="12" y="19"/>
                </a:moveTo>
                <a:cubicBezTo>
                  <a:pt x="160" y="0"/>
                  <a:pt x="99" y="6"/>
                  <a:pt x="402" y="19"/>
                </a:cubicBezTo>
                <a:cubicBezTo>
                  <a:pt x="437" y="21"/>
                  <a:pt x="512" y="62"/>
                  <a:pt x="550" y="74"/>
                </a:cubicBezTo>
                <a:cubicBezTo>
                  <a:pt x="544" y="116"/>
                  <a:pt x="536" y="175"/>
                  <a:pt x="490" y="189"/>
                </a:cubicBezTo>
                <a:cubicBezTo>
                  <a:pt x="413" y="239"/>
                  <a:pt x="215" y="217"/>
                  <a:pt x="215" y="217"/>
                </a:cubicBezTo>
                <a:cubicBezTo>
                  <a:pt x="152" y="225"/>
                  <a:pt x="98" y="227"/>
                  <a:pt x="34" y="222"/>
                </a:cubicBezTo>
                <a:cubicBezTo>
                  <a:pt x="23" y="215"/>
                  <a:pt x="0" y="213"/>
                  <a:pt x="1" y="200"/>
                </a:cubicBezTo>
                <a:cubicBezTo>
                  <a:pt x="5" y="157"/>
                  <a:pt x="5" y="126"/>
                  <a:pt x="29" y="91"/>
                </a:cubicBezTo>
                <a:cubicBezTo>
                  <a:pt x="34" y="73"/>
                  <a:pt x="40" y="60"/>
                  <a:pt x="40" y="41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4788F1C3-B897-4C82-A62B-4545F4650751}"/>
              </a:ext>
            </a:extLst>
          </p:cNvPr>
          <p:cNvSpPr>
            <a:spLocks/>
          </p:cNvSpPr>
          <p:nvPr/>
        </p:nvSpPr>
        <p:spPr bwMode="auto">
          <a:xfrm>
            <a:off x="5677678" y="5338277"/>
            <a:ext cx="1986108" cy="1422400"/>
          </a:xfrm>
          <a:custGeom>
            <a:avLst/>
            <a:gdLst>
              <a:gd name="T0" fmla="*/ 0 w 343"/>
              <a:gd name="T1" fmla="*/ 2147483647 h 255"/>
              <a:gd name="T2" fmla="*/ 2147483647 w 343"/>
              <a:gd name="T3" fmla="*/ 2147483647 h 255"/>
              <a:gd name="T4" fmla="*/ 2147483647 w 343"/>
              <a:gd name="T5" fmla="*/ 2147483647 h 255"/>
              <a:gd name="T6" fmla="*/ 2147483647 w 343"/>
              <a:gd name="T7" fmla="*/ 2147483647 h 255"/>
              <a:gd name="T8" fmla="*/ 2147483647 w 343"/>
              <a:gd name="T9" fmla="*/ 2147483647 h 255"/>
              <a:gd name="T10" fmla="*/ 2147483647 w 343"/>
              <a:gd name="T11" fmla="*/ 2147483647 h 255"/>
              <a:gd name="T12" fmla="*/ 2147483647 w 343"/>
              <a:gd name="T13" fmla="*/ 2147483647 h 255"/>
              <a:gd name="T14" fmla="*/ 2147483647 w 343"/>
              <a:gd name="T15" fmla="*/ 2147483647 h 255"/>
              <a:gd name="T16" fmla="*/ 2147483647 w 343"/>
              <a:gd name="T17" fmla="*/ 2147483647 h 255"/>
              <a:gd name="T18" fmla="*/ 2147483647 w 343"/>
              <a:gd name="T19" fmla="*/ 2147483647 h 255"/>
              <a:gd name="T20" fmla="*/ 2147483647 w 343"/>
              <a:gd name="T21" fmla="*/ 2147483647 h 255"/>
              <a:gd name="T22" fmla="*/ 0 w 343"/>
              <a:gd name="T23" fmla="*/ 2147483647 h 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343" h="255">
                <a:moveTo>
                  <a:pt x="0" y="136"/>
                </a:moveTo>
                <a:cubicBezTo>
                  <a:pt x="2" y="112"/>
                  <a:pt x="1" y="88"/>
                  <a:pt x="6" y="65"/>
                </a:cubicBezTo>
                <a:cubicBezTo>
                  <a:pt x="14" y="22"/>
                  <a:pt x="70" y="20"/>
                  <a:pt x="103" y="16"/>
                </a:cubicBezTo>
                <a:cubicBezTo>
                  <a:pt x="173" y="18"/>
                  <a:pt x="246" y="0"/>
                  <a:pt x="305" y="38"/>
                </a:cubicBezTo>
                <a:cubicBezTo>
                  <a:pt x="308" y="43"/>
                  <a:pt x="311" y="50"/>
                  <a:pt x="315" y="54"/>
                </a:cubicBezTo>
                <a:cubicBezTo>
                  <a:pt x="320" y="59"/>
                  <a:pt x="328" y="60"/>
                  <a:pt x="332" y="65"/>
                </a:cubicBezTo>
                <a:cubicBezTo>
                  <a:pt x="339" y="74"/>
                  <a:pt x="339" y="87"/>
                  <a:pt x="343" y="98"/>
                </a:cubicBezTo>
                <a:cubicBezTo>
                  <a:pt x="339" y="143"/>
                  <a:pt x="339" y="195"/>
                  <a:pt x="299" y="223"/>
                </a:cubicBezTo>
                <a:cubicBezTo>
                  <a:pt x="283" y="246"/>
                  <a:pt x="261" y="249"/>
                  <a:pt x="234" y="255"/>
                </a:cubicBezTo>
                <a:cubicBezTo>
                  <a:pt x="189" y="252"/>
                  <a:pt x="166" y="247"/>
                  <a:pt x="125" y="239"/>
                </a:cubicBezTo>
                <a:cubicBezTo>
                  <a:pt x="91" y="216"/>
                  <a:pt x="51" y="202"/>
                  <a:pt x="11" y="190"/>
                </a:cubicBezTo>
                <a:cubicBezTo>
                  <a:pt x="5" y="172"/>
                  <a:pt x="0" y="155"/>
                  <a:pt x="0" y="136"/>
                </a:cubicBez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D02676E-633B-4AF7-9B3D-D25B53A22A94}"/>
              </a:ext>
            </a:extLst>
          </p:cNvPr>
          <p:cNvSpPr/>
          <p:nvPr/>
        </p:nvSpPr>
        <p:spPr>
          <a:xfrm>
            <a:off x="2775857" y="4725502"/>
            <a:ext cx="653144" cy="46698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AutoShape 102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B576B3B-462B-4125-BB85-48C0D12C0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6330" y="1320030"/>
            <a:ext cx="2286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676E059-7DCD-4ABF-81AA-D9B5BF2E4C4F}"/>
              </a:ext>
            </a:extLst>
          </p:cNvPr>
          <p:cNvCxnSpPr>
            <a:cxnSpLocks/>
          </p:cNvCxnSpPr>
          <p:nvPr/>
        </p:nvCxnSpPr>
        <p:spPr>
          <a:xfrm flipH="1">
            <a:off x="3363687" y="2388637"/>
            <a:ext cx="2210611" cy="2509934"/>
          </a:xfrm>
          <a:prstGeom prst="straightConnector1">
            <a:avLst/>
          </a:prstGeom>
          <a:ln w="19050">
            <a:solidFill>
              <a:srgbClr val="2D0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62D739C-9E78-4F72-B226-50C10B3F31E0}"/>
              </a:ext>
            </a:extLst>
          </p:cNvPr>
          <p:cNvCxnSpPr>
            <a:cxnSpLocks/>
          </p:cNvCxnSpPr>
          <p:nvPr/>
        </p:nvCxnSpPr>
        <p:spPr>
          <a:xfrm>
            <a:off x="5574298" y="2388637"/>
            <a:ext cx="1796886" cy="2336865"/>
          </a:xfrm>
          <a:prstGeom prst="straightConnector1">
            <a:avLst/>
          </a:prstGeom>
          <a:ln w="19050">
            <a:solidFill>
              <a:srgbClr val="2D0E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2728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320A14-33B5-458C-815B-E1E4EB7D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2"/>
                </a:solidFill>
              </a:rPr>
              <a:t>16.4.2 </a:t>
            </a:r>
            <a:r>
              <a:rPr lang="en-US" altLang="zh-CN" dirty="0">
                <a:solidFill>
                  <a:schemeClr val="tx2"/>
                </a:solidFill>
              </a:rPr>
              <a:t>Cost-based Optimization with Equivalence Rules</a:t>
            </a:r>
            <a:r>
              <a:rPr lang="en-US" altLang="zh-CN" dirty="0"/>
              <a:t> 【</a:t>
            </a:r>
            <a:r>
              <a:rPr lang="zh-CN" altLang="en-US" dirty="0"/>
              <a:t>略</a:t>
            </a:r>
            <a:r>
              <a:rPr lang="en-US" altLang="zh-CN" dirty="0"/>
              <a:t>】 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25188A-0F45-4A6D-8926-1A02BF774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5263" indent="-195263" eaLnBrk="1" hangingPunct="1"/>
            <a:r>
              <a:rPr lang="en-US" altLang="zh-CN" dirty="0"/>
              <a:t>Cost-based optimization</a:t>
            </a:r>
          </a:p>
          <a:p>
            <a:pPr marL="665163" lvl="1" indent="-279400" eaLnBrk="1" hangingPunct="1"/>
            <a:r>
              <a:rPr lang="en-US" altLang="zh-CN" dirty="0"/>
              <a:t>search </a:t>
            </a:r>
            <a:r>
              <a:rPr lang="en-US" altLang="zh-CN" b="1" i="1" dirty="0"/>
              <a:t>all??</a:t>
            </a:r>
            <a:r>
              <a:rPr lang="en-US" altLang="zh-CN" dirty="0"/>
              <a:t> the possible plans and choose </a:t>
            </a:r>
            <a:r>
              <a:rPr lang="en-US" altLang="zh-CN" i="1" dirty="0">
                <a:solidFill>
                  <a:schemeClr val="folHlink"/>
                </a:solidFill>
              </a:rPr>
              <a:t>the best</a:t>
            </a:r>
            <a:r>
              <a:rPr lang="en-US" altLang="zh-CN" dirty="0"/>
              <a:t> plan</a:t>
            </a:r>
          </a:p>
          <a:p>
            <a:pPr marL="665163" lvl="1" indent="-279400" eaLnBrk="1" hangingPunct="1"/>
            <a:r>
              <a:rPr lang="en-US" altLang="zh-CN" dirty="0"/>
              <a:t>a </a:t>
            </a:r>
            <a:r>
              <a:rPr lang="en-US" altLang="zh-CN" b="1" i="1" dirty="0"/>
              <a:t>optimal</a:t>
            </a:r>
            <a:r>
              <a:rPr lang="en-US" altLang="zh-CN" dirty="0"/>
              <a:t> plan with the minimum costs can be obtained</a:t>
            </a:r>
          </a:p>
          <a:p>
            <a:pPr marL="195263" indent="-195263" eaLnBrk="1" hangingPunct="1"/>
            <a:r>
              <a:rPr lang="en-US" altLang="zh-CN" dirty="0"/>
              <a:t>Cost-based optimization is expensive</a:t>
            </a:r>
          </a:p>
          <a:p>
            <a:pPr marL="195263" indent="-195263" eaLnBrk="1" hangingPunct="1"/>
            <a:endParaRPr lang="en-US" altLang="zh-CN" dirty="0"/>
          </a:p>
          <a:p>
            <a:pPr marL="195263" indent="-195263" eaLnBrk="1" hangingPunct="1"/>
            <a:r>
              <a:rPr lang="en-US" altLang="zh-CN" dirty="0"/>
              <a:t> </a:t>
            </a:r>
            <a:r>
              <a:rPr lang="en-US" altLang="zh-CN" b="1" dirty="0">
                <a:solidFill>
                  <a:srgbClr val="003399"/>
                </a:solidFill>
                <a:ea typeface="ＭＳ Ｐゴシック" pitchFamily="34" charset="-128"/>
                <a:cs typeface="Times New Roman" pitchFamily="18" charset="0"/>
              </a:rPr>
              <a:t>Physical equivalence rules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 allow logical query plan to be converted to physical query plan specifying what algorithms are used for each operation.</a:t>
            </a:r>
          </a:p>
          <a:p>
            <a:pPr marL="195263" indent="-195263" eaLnBrk="1" hangingPunct="1"/>
            <a:endParaRPr lang="en-US" altLang="zh-CN" dirty="0"/>
          </a:p>
          <a:p>
            <a:pPr marL="665163" lvl="1" indent="-279400" eaLnBrk="1" hangingPunct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90E7AC-3789-45FC-B7DB-278EC2577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1FB8F-F503-4BC9-BA4E-7493B126752A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960CA8-174C-4E87-ABE7-412D91EE6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98778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77AB0-0421-4A38-A642-1D0A850F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2"/>
                </a:solidFill>
              </a:rPr>
              <a:t>Cost-based Optimization with Equivalence Rules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01A66-1023-4BEE-8EEB-D28117BBD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Efficient optimizer based on equivalent rules depends on</a:t>
            </a:r>
          </a:p>
          <a:p>
            <a:pPr lvl="1"/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A space efficient representation of expressions which avoids making multiple copies of subexpressions</a:t>
            </a:r>
          </a:p>
          <a:p>
            <a:pPr lvl="1"/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Efficient techniques for detecting duplicate derivations of expressions</a:t>
            </a:r>
          </a:p>
          <a:p>
            <a:pPr lvl="1"/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A form of dynamic programming based on </a:t>
            </a:r>
            <a:r>
              <a:rPr lang="en-US" altLang="zh-CN" b="1" dirty="0" err="1">
                <a:solidFill>
                  <a:srgbClr val="003399"/>
                </a:solidFill>
                <a:ea typeface="ＭＳ Ｐゴシック" pitchFamily="34" charset="-128"/>
                <a:cs typeface="Times New Roman" pitchFamily="18" charset="0"/>
              </a:rPr>
              <a:t>memoization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, which stores the best plan for a subexpression the first time it is optimized, and reuses in on repeated optimization calls on same subexpression</a:t>
            </a:r>
          </a:p>
          <a:p>
            <a:pPr lvl="1"/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Cost-based pruning techniques that avoid generating all plans</a:t>
            </a:r>
          </a:p>
          <a:p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Pioneered by the Volcano project and implemented in the </a:t>
            </a:r>
            <a:r>
              <a:rPr lang="en-US" altLang="zh-CN" b="1" dirty="0">
                <a:ea typeface="ＭＳ Ｐゴシック" pitchFamily="34" charset="-128"/>
                <a:cs typeface="Times New Roman" pitchFamily="18" charset="0"/>
              </a:rPr>
              <a:t>SQL Server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 optimizer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3AAB2E-C8D0-4946-9E6C-74A199369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33CCB-EE76-494F-B9CB-E2C4EAC19A8D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B4A2F1-6901-4771-812B-FDC84A4E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29387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4E73C-8338-4C56-98CE-860CC956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13.4.3 Heuristic Optimization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C5B005-01E0-4500-BDD1-F6B39DF76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5263" indent="-195263" eaLnBrk="1" hangingPunct="1"/>
            <a:r>
              <a:rPr lang="en-US" altLang="zh-CN" dirty="0"/>
              <a:t>Heuristic optimization</a:t>
            </a:r>
          </a:p>
          <a:p>
            <a:pPr marL="665163" lvl="1" indent="-279400" eaLnBrk="1" hangingPunct="1"/>
            <a:r>
              <a:rPr lang="en-US" altLang="zh-CN" dirty="0"/>
              <a:t>uses </a:t>
            </a:r>
            <a:r>
              <a:rPr lang="en-US" altLang="zh-CN" b="1" i="1" dirty="0"/>
              <a:t>heuristics</a:t>
            </a:r>
            <a:r>
              <a:rPr lang="en-US" altLang="zh-CN" dirty="0"/>
              <a:t> (or </a:t>
            </a:r>
            <a:r>
              <a:rPr lang="en-US" altLang="zh-CN" b="1" i="1" dirty="0"/>
              <a:t>heuristic rules</a:t>
            </a:r>
            <a:r>
              <a:rPr lang="en-US" altLang="zh-CN" dirty="0"/>
              <a:t>) to choose </a:t>
            </a:r>
            <a:r>
              <a:rPr lang="en-US" altLang="zh-CN" i="1" dirty="0">
                <a:solidFill>
                  <a:srgbClr val="FF0000"/>
                </a:solidFill>
              </a:rPr>
              <a:t>a better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plan</a:t>
            </a:r>
          </a:p>
          <a:p>
            <a:pPr marL="665163" lvl="1" indent="-279400" eaLnBrk="1" hangingPunct="1"/>
            <a:r>
              <a:rPr lang="en-US" altLang="zh-CN" dirty="0"/>
              <a:t>to reduce the number of choices that must be made in a cost-based fashion</a:t>
            </a:r>
          </a:p>
          <a:p>
            <a:pPr marL="665163" lvl="1" indent="-279400" eaLnBrk="1" hangingPunct="1"/>
            <a:r>
              <a:rPr lang="en-US" altLang="zh-CN" dirty="0"/>
              <a:t>a </a:t>
            </a:r>
            <a:r>
              <a:rPr lang="en-US" altLang="zh-CN" b="1" i="1" dirty="0"/>
              <a:t>suboptimal</a:t>
            </a:r>
            <a:r>
              <a:rPr lang="en-US" altLang="zh-CN" dirty="0"/>
              <a:t> plan with lower costs can be obtained</a:t>
            </a:r>
          </a:p>
          <a:p>
            <a:pPr marL="665163" lvl="1" indent="-279400" eaLnBrk="1" hangingPunct="1"/>
            <a:endParaRPr lang="en-US" altLang="zh-CN" dirty="0"/>
          </a:p>
          <a:p>
            <a:pPr marL="195263" indent="-195263" eaLnBrk="1" hangingPunct="1"/>
            <a:r>
              <a:rPr lang="en-US" altLang="zh-CN" dirty="0"/>
              <a:t>Principles</a:t>
            </a:r>
          </a:p>
          <a:p>
            <a:pPr marL="195263" indent="-195263" eaLnBrk="1" hangingPunct="1">
              <a:buFont typeface="Wingdings" pitchFamily="2" charset="2"/>
              <a:buNone/>
            </a:pPr>
            <a:r>
              <a:rPr lang="en-US" altLang="zh-CN" dirty="0"/>
              <a:t>            transforms the query-tree by heuristics to reduce cost</a:t>
            </a:r>
          </a:p>
          <a:p>
            <a:pPr marL="665163" lvl="1" indent="-279400" eaLnBrk="1" hangingPunct="1"/>
            <a:r>
              <a:rPr lang="en-US" altLang="zh-CN" dirty="0"/>
              <a:t>perform </a:t>
            </a:r>
            <a:r>
              <a:rPr lang="en-US" altLang="zh-CN" b="1" i="1" dirty="0"/>
              <a:t>selection</a:t>
            </a:r>
            <a:r>
              <a:rPr lang="en-US" altLang="zh-CN" dirty="0"/>
              <a:t> early to reduce the number of tuples</a:t>
            </a:r>
          </a:p>
          <a:p>
            <a:pPr marL="665163" lvl="1" indent="-279400" eaLnBrk="1" hangingPunct="1"/>
            <a:r>
              <a:rPr lang="en-US" altLang="zh-CN" dirty="0"/>
              <a:t>perform </a:t>
            </a:r>
            <a:r>
              <a:rPr lang="en-US" altLang="zh-CN" b="1" i="1" dirty="0"/>
              <a:t>projection</a:t>
            </a:r>
            <a:r>
              <a:rPr lang="en-US" altLang="zh-CN" dirty="0"/>
              <a:t> early to reduces the number of attributes</a:t>
            </a:r>
          </a:p>
          <a:p>
            <a:pPr marL="665163" lvl="1" indent="-279400" eaLnBrk="1" hangingPunct="1"/>
            <a:r>
              <a:rPr lang="en-US" altLang="zh-CN" dirty="0"/>
              <a:t>substitute </a:t>
            </a:r>
            <a:r>
              <a:rPr lang="en-US" altLang="zh-CN" b="1" i="1" dirty="0"/>
              <a:t>Cartesian product</a:t>
            </a:r>
            <a:r>
              <a:rPr lang="en-US" altLang="zh-CN" dirty="0"/>
              <a:t> and </a:t>
            </a:r>
            <a:r>
              <a:rPr lang="en-US" altLang="zh-CN" b="1" i="1" dirty="0"/>
              <a:t>selection</a:t>
            </a:r>
            <a:r>
              <a:rPr lang="en-US" altLang="zh-CN" dirty="0"/>
              <a:t> with </a:t>
            </a:r>
            <a:r>
              <a:rPr lang="en-US" altLang="zh-CN" b="1" i="1" dirty="0"/>
              <a:t>join</a:t>
            </a:r>
          </a:p>
          <a:p>
            <a:pPr marL="665163" lvl="1" indent="-279400" eaLnBrk="1" hangingPunct="1">
              <a:defRPr/>
            </a:pPr>
            <a:r>
              <a:rPr lang="en-US" altLang="zh-CN" dirty="0"/>
              <a:t>perform </a:t>
            </a:r>
            <a:r>
              <a:rPr lang="en-US" altLang="zh-CN" b="1" i="1" dirty="0"/>
              <a:t>most restrictive</a:t>
            </a:r>
            <a:r>
              <a:rPr lang="en-US" altLang="zh-CN" dirty="0"/>
              <a:t> </a:t>
            </a:r>
            <a:r>
              <a:rPr lang="en-US" altLang="zh-CN" b="1" i="1" dirty="0"/>
              <a:t>selection</a:t>
            </a:r>
            <a:r>
              <a:rPr lang="en-US" altLang="zh-CN" dirty="0"/>
              <a:t> and </a:t>
            </a:r>
            <a:r>
              <a:rPr lang="en-US" altLang="zh-CN" b="1" i="1" dirty="0"/>
              <a:t>join</a:t>
            </a:r>
            <a:r>
              <a:rPr lang="en-US" altLang="zh-CN" dirty="0"/>
              <a:t> operations before other similar operations</a:t>
            </a:r>
          </a:p>
          <a:p>
            <a:pPr marL="1044575" lvl="2" eaLnBrk="1" hangingPunct="1">
              <a:defRPr/>
            </a:pPr>
            <a:r>
              <a:rPr lang="en-US" altLang="zh-CN" dirty="0"/>
              <a:t>the </a:t>
            </a:r>
            <a:r>
              <a:rPr lang="en-US" altLang="zh-CN" i="1" dirty="0"/>
              <a:t>most restrictive </a:t>
            </a:r>
            <a:r>
              <a:rPr lang="en-US" altLang="zh-CN" dirty="0"/>
              <a:t>operations generate resulting relations with smallest size </a:t>
            </a:r>
          </a:p>
          <a:p>
            <a:pPr marL="665163" lvl="1" indent="-279400" eaLnBrk="1" hangingPunct="1"/>
            <a:endParaRPr lang="en-US" altLang="zh-CN" b="1" i="1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289CBA-687F-43CD-9390-A06DF085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481C4-41A1-4F2B-B6C9-77AACAA9D664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A83E08-15B5-44D8-9DF4-12B50A75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9137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02D67D-74DD-4A6F-A8F0-E64B7DA9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Steps in Heuristic Optimization 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5BF05D-1653-4328-9B7E-5E2245C17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kumimoji="0" lang="en-US" altLang="zh-CN" dirty="0"/>
              <a:t>Step1 </a:t>
            </a:r>
            <a:r>
              <a:rPr kumimoji="0" lang="zh-CN" altLang="en-US" dirty="0"/>
              <a:t> 使用</a:t>
            </a:r>
            <a:r>
              <a:rPr kumimoji="0" lang="en-US" altLang="zh-CN" dirty="0"/>
              <a:t>rule1(       )</a:t>
            </a:r>
            <a:r>
              <a:rPr kumimoji="0" lang="zh-CN" altLang="en-US" dirty="0"/>
              <a:t>，将</a:t>
            </a:r>
            <a:r>
              <a:rPr kumimoji="0" lang="en-US" altLang="zh-CN" dirty="0"/>
              <a:t>conjunctive selection </a:t>
            </a:r>
            <a:r>
              <a:rPr kumimoji="0" lang="zh-CN" altLang="en-US" dirty="0"/>
              <a:t>分解为多个单独的</a:t>
            </a:r>
            <a:r>
              <a:rPr lang="zh-CN" altLang="en-US" dirty="0">
                <a:solidFill>
                  <a:srgbClr val="2D0EE4"/>
                </a:solidFill>
              </a:rPr>
              <a:t>选择操作</a:t>
            </a:r>
            <a:r>
              <a:rPr kumimoji="0" lang="zh-CN" altLang="en-US" dirty="0"/>
              <a:t>，以使单个选择操作尽可能沿查询树下移（尽早执行选择操作，以减少中间计算结果）</a:t>
            </a:r>
            <a:endParaRPr kumimoji="0" lang="en-US" altLang="zh-CN" dirty="0"/>
          </a:p>
          <a:p>
            <a:pPr>
              <a:lnSpc>
                <a:spcPct val="120000"/>
              </a:lnSpc>
            </a:pPr>
            <a:endParaRPr kumimoji="0" lang="en-US" altLang="zh-CN" dirty="0"/>
          </a:p>
          <a:p>
            <a:pPr>
              <a:lnSpc>
                <a:spcPct val="120000"/>
              </a:lnSpc>
            </a:pPr>
            <a:r>
              <a:rPr kumimoji="0" lang="en-US" altLang="zh-CN" dirty="0"/>
              <a:t>Step2 </a:t>
            </a:r>
            <a:r>
              <a:rPr kumimoji="0" lang="zh-CN" altLang="en-US" dirty="0"/>
              <a:t> 根据</a:t>
            </a:r>
            <a:r>
              <a:rPr kumimoji="0" lang="zh-CN" altLang="en-US" dirty="0">
                <a:solidFill>
                  <a:srgbClr val="2D0EE4"/>
                </a:solidFill>
              </a:rPr>
              <a:t>选择操作</a:t>
            </a:r>
            <a:r>
              <a:rPr kumimoji="0" lang="zh-CN" altLang="en-US" dirty="0"/>
              <a:t>的交换率和分配率，利用</a:t>
            </a:r>
            <a:r>
              <a:rPr kumimoji="0" lang="en-US" altLang="zh-CN" dirty="0"/>
              <a:t>rule2, rule7.a, rule7.b, rule11</a:t>
            </a:r>
            <a:r>
              <a:rPr kumimoji="0" lang="zh-CN" altLang="en-US" dirty="0"/>
              <a:t>， 将查询树上的每个选择操作尽可能移向叶节点，以便尽早执行选择操作</a:t>
            </a:r>
            <a:endParaRPr kumimoji="0"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Step3</a:t>
            </a:r>
            <a:r>
              <a:rPr kumimoji="0" lang="en-US" altLang="zh-CN" dirty="0"/>
              <a:t>  </a:t>
            </a:r>
            <a:r>
              <a:rPr kumimoji="0" lang="zh-CN" altLang="en-US" dirty="0"/>
              <a:t>根据</a:t>
            </a:r>
            <a:r>
              <a:rPr lang="zh-CN" altLang="en-US" dirty="0">
                <a:solidFill>
                  <a:srgbClr val="2D0EE4"/>
                </a:solidFill>
              </a:rPr>
              <a:t>连接操作</a:t>
            </a:r>
            <a:r>
              <a:rPr kumimoji="0" lang="zh-CN" altLang="en-US" dirty="0"/>
              <a:t>的结合律和交换率，使用</a:t>
            </a:r>
            <a:r>
              <a:rPr kumimoji="0" lang="en-US" altLang="zh-CN" dirty="0"/>
              <a:t>rule6 (       )</a:t>
            </a:r>
            <a:r>
              <a:rPr kumimoji="0" lang="zh-CN" altLang="en-US" dirty="0"/>
              <a:t>，重新安排查询树中的叶结点，使得具有</a:t>
            </a:r>
            <a:r>
              <a:rPr kumimoji="0" lang="en-US" altLang="zh-CN" b="1" i="1" dirty="0"/>
              <a:t>restrictive selection</a:t>
            </a:r>
            <a:r>
              <a:rPr kumimoji="0" lang="zh-CN" altLang="en-US" dirty="0"/>
              <a:t>特征的叶结点先执行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kumimoji="0" lang="en-US" altLang="zh-CN" i="1" dirty="0"/>
              <a:t>restrictive selection</a:t>
            </a:r>
            <a:r>
              <a:rPr kumimoji="0" lang="zh-CN" altLang="en-US" dirty="0"/>
              <a:t>：执行此操作后，产生的结果关系最小（所含元组最少）</a:t>
            </a:r>
            <a:endParaRPr kumimoji="0"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ECAE20-A974-4177-8A41-5A5DD5FB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75150-7EF5-431E-9DC8-FA72787F0169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64658B-662F-48B5-AD74-9725488C1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sp>
        <p:nvSpPr>
          <p:cNvPr id="6" name="AutoShape 205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FBF54094-BB64-416A-B50F-14A091EC1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6517" y="1011044"/>
            <a:ext cx="360362" cy="144462"/>
          </a:xfrm>
          <a:prstGeom prst="actionButtonForwardNex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205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87EDC88-7798-44DB-8869-DDA6E8876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4500" y="3922194"/>
            <a:ext cx="360362" cy="144462"/>
          </a:xfrm>
          <a:prstGeom prst="actionButtonForwardNex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7892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76AB7-4105-4317-B148-CBF4CCF1A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2"/>
                </a:solidFill>
              </a:rPr>
              <a:t>Steps in Heuristic Optimization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6D730A-97CD-4FEE-9735-C45C4B38B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zh-CN" dirty="0"/>
              <a:t>Step4 </a:t>
            </a:r>
            <a:r>
              <a:rPr kumimoji="0" lang="zh-CN" altLang="en-US" dirty="0"/>
              <a:t>利用</a:t>
            </a:r>
            <a:r>
              <a:rPr kumimoji="0" lang="en-US" altLang="zh-CN" dirty="0"/>
              <a:t>rule4.a(       ),  </a:t>
            </a:r>
            <a:r>
              <a:rPr kumimoji="0" lang="zh-CN" altLang="en-US" dirty="0"/>
              <a:t>以</a:t>
            </a:r>
            <a:r>
              <a:rPr kumimoji="0" lang="zh-CN" altLang="en-US" dirty="0">
                <a:solidFill>
                  <a:srgbClr val="2D0EE4"/>
                </a:solidFill>
              </a:rPr>
              <a:t>连接操作</a:t>
            </a:r>
            <a:r>
              <a:rPr kumimoji="0" lang="zh-CN" altLang="en-US" dirty="0"/>
              <a:t>代替相邻的选择和笛卡尔乘积操作</a:t>
            </a:r>
            <a:endParaRPr kumimoji="0" lang="en-US" altLang="zh-CN" dirty="0"/>
          </a:p>
          <a:p>
            <a:endParaRPr lang="en-US" altLang="zh-CN" dirty="0"/>
          </a:p>
          <a:p>
            <a:r>
              <a:rPr lang="en-US" altLang="zh-CN" dirty="0"/>
              <a:t>Step5 </a:t>
            </a:r>
            <a:r>
              <a:rPr lang="zh-CN" altLang="en-US" dirty="0"/>
              <a:t>利用</a:t>
            </a:r>
            <a:r>
              <a:rPr lang="en-US" altLang="zh-CN" dirty="0"/>
              <a:t>rule3, 8.a, 8.b,12, </a:t>
            </a:r>
            <a:r>
              <a:rPr lang="zh-CN" altLang="en-US" dirty="0"/>
              <a:t>将查询树上的投影操作尽可能下移，以便尽早执行投影操作，减少中间计算结果</a:t>
            </a:r>
            <a:endParaRPr lang="en-US" altLang="zh-CN" dirty="0"/>
          </a:p>
          <a:p>
            <a:endParaRPr kumimoji="0" lang="en-US" altLang="zh-CN" dirty="0"/>
          </a:p>
          <a:p>
            <a:r>
              <a:rPr kumimoji="0" lang="en-US" altLang="zh-CN" dirty="0"/>
              <a:t>Step6  </a:t>
            </a:r>
            <a:r>
              <a:rPr kumimoji="0" lang="zh-CN" altLang="en-US" dirty="0"/>
              <a:t>将最后的查询树分解为多个子树，使子树中的各操作可以采用</a:t>
            </a:r>
            <a:r>
              <a:rPr kumimoji="0" lang="zh-CN" altLang="en-US" dirty="0">
                <a:solidFill>
                  <a:srgbClr val="2D0EE4"/>
                </a:solidFill>
              </a:rPr>
              <a:t>流水线方式</a:t>
            </a:r>
            <a:r>
              <a:rPr kumimoji="0" lang="zh-CN" altLang="en-US" dirty="0"/>
              <a:t>执行，以减少对外设的访问次数</a:t>
            </a:r>
            <a:endParaRPr lang="en-US" altLang="zh-CN" dirty="0"/>
          </a:p>
          <a:p>
            <a:pPr lvl="1"/>
            <a:r>
              <a:rPr kumimoji="0" lang="en-US" altLang="zh-CN" dirty="0"/>
              <a:t>e.g. Fig.16.2 </a:t>
            </a:r>
          </a:p>
          <a:p>
            <a:pPr eaLnBrk="1" hangingPunct="1"/>
            <a:endParaRPr kumimoji="0" lang="zh-CN" altLang="en-US" dirty="0"/>
          </a:p>
          <a:p>
            <a:pPr eaLnBrk="1" hangingPunct="1"/>
            <a:r>
              <a:rPr kumimoji="0" lang="zh-CN" altLang="en-US" b="1" dirty="0">
                <a:solidFill>
                  <a:srgbClr val="FF0000"/>
                </a:solidFill>
              </a:rPr>
              <a:t>重点：前</a:t>
            </a:r>
            <a:r>
              <a:rPr kumimoji="0" lang="en-US" altLang="zh-CN" b="1" dirty="0">
                <a:solidFill>
                  <a:srgbClr val="FF0000"/>
                </a:solidFill>
              </a:rPr>
              <a:t>5</a:t>
            </a:r>
            <a:r>
              <a:rPr kumimoji="0" lang="zh-CN" altLang="en-US" b="1" dirty="0">
                <a:solidFill>
                  <a:srgbClr val="FF0000"/>
                </a:solidFill>
              </a:rPr>
              <a:t>步</a:t>
            </a:r>
            <a:r>
              <a:rPr kumimoji="0" lang="zh-CN" altLang="en-US" dirty="0"/>
              <a:t> ！！！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937E52-1F2C-4E94-B000-E562BC414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BD1D-DE6B-4E35-8B2E-38C95C3D18AF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D40A73-71AF-47CA-9D18-8D2E15131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64</a:t>
            </a:fld>
            <a:endParaRPr lang="zh-CN" altLang="en-US" dirty="0"/>
          </a:p>
        </p:txBody>
      </p:sp>
      <p:sp>
        <p:nvSpPr>
          <p:cNvPr id="6" name="AutoShape 1030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4BC399E-14A4-4BB4-A3F7-5B8BCEFD1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860" y="917575"/>
            <a:ext cx="431800" cy="215900"/>
          </a:xfrm>
          <a:prstGeom prst="actionButtonForwardNex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102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7092EFA-A43F-4719-926A-27FA05292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7257" y="3883090"/>
            <a:ext cx="2286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7140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978B91-C93F-4C25-B443-A54145901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Example One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643BF2-522C-4834-B77B-C7820EB24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338" indent="-287338" eaLnBrk="1" hangingPunct="1"/>
            <a:r>
              <a:rPr lang="en-US" altLang="zh-CN" dirty="0"/>
              <a:t>Given </a:t>
            </a:r>
          </a:p>
          <a:p>
            <a:pPr marL="763588" lvl="1" indent="-285750" eaLnBrk="1" hangingPunct="1"/>
            <a:r>
              <a:rPr lang="en-US" altLang="zh-CN" dirty="0"/>
              <a:t>S(S#, </a:t>
            </a:r>
            <a:r>
              <a:rPr lang="en-US" altLang="zh-CN" dirty="0" err="1"/>
              <a:t>sname</a:t>
            </a:r>
            <a:r>
              <a:rPr lang="en-US" altLang="zh-CN" dirty="0"/>
              <a:t>, age, sex)</a:t>
            </a:r>
            <a:endParaRPr lang="zh-CN" altLang="en-US" dirty="0"/>
          </a:p>
          <a:p>
            <a:pPr marL="763588" lvl="1" indent="-285750" eaLnBrk="1" hangingPunct="1"/>
            <a:r>
              <a:rPr lang="en-US" altLang="zh-CN" dirty="0"/>
              <a:t>C(C#, </a:t>
            </a:r>
            <a:r>
              <a:rPr lang="en-US" altLang="zh-CN" dirty="0" err="1"/>
              <a:t>cname</a:t>
            </a:r>
            <a:r>
              <a:rPr lang="en-US" altLang="zh-CN" dirty="0"/>
              <a:t>, teacher)</a:t>
            </a:r>
          </a:p>
          <a:p>
            <a:pPr marL="763588" lvl="1" indent="-285750" eaLnBrk="1" hangingPunct="1"/>
            <a:r>
              <a:rPr lang="en-US" altLang="zh-CN" dirty="0"/>
              <a:t>SC(S#, C#, grade) </a:t>
            </a:r>
          </a:p>
          <a:p>
            <a:pPr marL="287338" indent="-287338" eaLnBrk="1" hangingPunct="1"/>
            <a:r>
              <a:rPr lang="en-US" altLang="zh-CN" dirty="0"/>
              <a:t>Find all the </a:t>
            </a:r>
            <a:r>
              <a:rPr lang="en-US" altLang="zh-CN" b="1" i="1" dirty="0"/>
              <a:t>students</a:t>
            </a:r>
            <a:r>
              <a:rPr lang="en-US" altLang="zh-CN" dirty="0"/>
              <a:t>, who are</a:t>
            </a:r>
            <a:r>
              <a:rPr lang="en-US" altLang="zh-CN" b="1" i="1" dirty="0"/>
              <a:t> male</a:t>
            </a:r>
            <a:r>
              <a:rPr lang="en-US" altLang="zh-CN" dirty="0"/>
              <a:t>, and get </a:t>
            </a:r>
            <a:r>
              <a:rPr lang="en-US" altLang="zh-CN" b="1" i="1" dirty="0"/>
              <a:t>grades</a:t>
            </a:r>
            <a:r>
              <a:rPr lang="en-US" altLang="zh-CN" dirty="0"/>
              <a:t> more than 90 when they learn some one </a:t>
            </a:r>
            <a:r>
              <a:rPr lang="en-US" altLang="zh-CN" b="1" i="1" dirty="0"/>
              <a:t>course</a:t>
            </a:r>
          </a:p>
          <a:p>
            <a:pPr marL="287338" indent="-287338" eaLnBrk="1" hangingPunct="1"/>
            <a:r>
              <a:rPr lang="en-US" altLang="zh-CN" dirty="0"/>
              <a:t>Step1. SQL statement </a:t>
            </a:r>
          </a:p>
          <a:p>
            <a:pPr marL="763588" lvl="1" indent="-285750" eaLnBrk="1" hangingPunct="1"/>
            <a:r>
              <a:rPr lang="en-US" altLang="zh-CN" dirty="0"/>
              <a:t> </a:t>
            </a:r>
            <a:r>
              <a:rPr kumimoji="0" lang="en-US" altLang="zh-CN" dirty="0"/>
              <a:t>SELECT  DISTINCT   </a:t>
            </a:r>
            <a:r>
              <a:rPr kumimoji="0" lang="en-US" altLang="zh-CN" i="1" dirty="0" err="1"/>
              <a:t>sname</a:t>
            </a:r>
            <a:r>
              <a:rPr kumimoji="0" lang="en-US" altLang="zh-CN" dirty="0"/>
              <a:t>  </a:t>
            </a:r>
          </a:p>
          <a:p>
            <a:pPr marL="287338" indent="-287338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dirty="0"/>
              <a:t>           FROM                        </a:t>
            </a:r>
            <a:r>
              <a:rPr kumimoji="0" lang="en-US" altLang="zh-CN" i="1" dirty="0"/>
              <a:t>S</a:t>
            </a:r>
            <a:r>
              <a:rPr kumimoji="0" lang="en-US" altLang="zh-CN" dirty="0"/>
              <a:t>,     </a:t>
            </a:r>
            <a:r>
              <a:rPr kumimoji="0" lang="en-US" altLang="zh-CN" i="1" dirty="0"/>
              <a:t>SC</a:t>
            </a:r>
          </a:p>
          <a:p>
            <a:pPr marL="287338" indent="-287338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dirty="0"/>
              <a:t>           WHERE   </a:t>
            </a:r>
            <a:r>
              <a:rPr kumimoji="0" lang="en-US" altLang="zh-CN" i="1" dirty="0"/>
              <a:t>S.s# = SC.s#</a:t>
            </a:r>
            <a:r>
              <a:rPr kumimoji="0" lang="en-US" altLang="zh-CN" dirty="0"/>
              <a:t>  AND  </a:t>
            </a:r>
            <a:r>
              <a:rPr kumimoji="0" lang="en-US" altLang="zh-CN" i="1" dirty="0"/>
              <a:t>sex=M</a:t>
            </a:r>
            <a:r>
              <a:rPr kumimoji="0" lang="en-US" altLang="zh-CN" dirty="0"/>
              <a:t>  AND  </a:t>
            </a:r>
            <a:r>
              <a:rPr kumimoji="0" lang="en-US" altLang="zh-CN" i="1" dirty="0"/>
              <a:t>grade </a:t>
            </a:r>
            <a:r>
              <a:rPr kumimoji="0" lang="en-US" altLang="zh-CN" dirty="0"/>
              <a:t>&gt; 90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8E5FA1-22BD-4D74-9DBE-324592AEF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C1DB4-48F0-40E8-BD26-B1796912ED32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9927AA-B23B-4A2A-9435-D4EDA921B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65</a:t>
            </a:fld>
            <a:endParaRPr lang="zh-CN" alt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95DD7FB3-58C1-4D9A-9BAA-DC3C11540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800" y="5068077"/>
            <a:ext cx="1981200" cy="457200"/>
          </a:xfrm>
          <a:prstGeom prst="wedgeRoundRectCallout">
            <a:avLst>
              <a:gd name="adj1" fmla="val 76249"/>
              <a:gd name="adj2" fmla="val -103657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2000"/>
              <a:t>join condition</a:t>
            </a: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CF1FB1E6-1199-46F8-82D5-F500FEC89848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5607698" y="3292151"/>
            <a:ext cx="304800" cy="2286000"/>
          </a:xfrm>
          <a:prstGeom prst="leftBrace">
            <a:avLst>
              <a:gd name="adj1" fmla="val 62500"/>
              <a:gd name="adj2" fmla="val 50000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2ECC494A-BF7F-4016-BC90-B9EFE20C1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9098" y="3520751"/>
            <a:ext cx="2514600" cy="457200"/>
          </a:xfrm>
          <a:prstGeom prst="wedgeRoundRectCallout">
            <a:avLst>
              <a:gd name="adj1" fmla="val -36995"/>
              <a:gd name="adj2" fmla="val 106250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2000"/>
              <a:t>selection conditions</a:t>
            </a:r>
          </a:p>
        </p:txBody>
      </p:sp>
    </p:spTree>
    <p:extLst>
      <p:ext uri="{BB962C8B-B14F-4D97-AF65-F5344CB8AC3E}">
        <p14:creationId xmlns:p14="http://schemas.microsoft.com/office/powerpoint/2010/main" val="9786375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02D67D-74DD-4A6F-A8F0-E64B7DA9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5BF05D-1653-4328-9B7E-5E2245C17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Principles</a:t>
            </a:r>
            <a:endParaRPr kumimoji="0" lang="en-US" altLang="zh-CN" dirty="0">
              <a:cs typeface="Times New Roman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dirty="0"/>
              <a:t>                select    A1, A2, …, An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dirty="0"/>
              <a:t>                from     r</a:t>
            </a:r>
            <a:r>
              <a:rPr kumimoji="0" lang="en-US" altLang="zh-CN" baseline="-25000" dirty="0"/>
              <a:t>1</a:t>
            </a:r>
            <a:r>
              <a:rPr kumimoji="0" lang="en-US" altLang="zh-CN" dirty="0"/>
              <a:t>, r</a:t>
            </a:r>
            <a:r>
              <a:rPr kumimoji="0" lang="en-US" altLang="zh-CN" baseline="-25000" dirty="0"/>
              <a:t>2</a:t>
            </a:r>
            <a:r>
              <a:rPr kumimoji="0" lang="en-US" altLang="zh-CN" dirty="0"/>
              <a:t>, …,    </a:t>
            </a:r>
            <a:r>
              <a:rPr kumimoji="0" lang="en-US" altLang="zh-CN" dirty="0" err="1"/>
              <a:t>r</a:t>
            </a:r>
            <a:r>
              <a:rPr kumimoji="0" lang="en-US" altLang="zh-CN" baseline="-25000" dirty="0" err="1"/>
              <a:t>n</a:t>
            </a:r>
            <a:endParaRPr kumimoji="0" lang="en-US" altLang="zh-CN" baseline="-25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dirty="0"/>
              <a:t>                where   P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dirty="0"/>
              <a:t>     corresponds to </a:t>
            </a:r>
            <a:endParaRPr kumimoji="0" lang="zh-CN" altLang="en-US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dirty="0"/>
              <a:t>               ∏</a:t>
            </a:r>
            <a:r>
              <a:rPr kumimoji="0" lang="en-US" altLang="zh-CN" i="1" baseline="-25000" dirty="0"/>
              <a:t>A1, A2, …, An</a:t>
            </a:r>
            <a:r>
              <a:rPr kumimoji="0" lang="en-US" altLang="zh-CN" dirty="0"/>
              <a:t> (</a:t>
            </a:r>
            <a:r>
              <a:rPr kumimoji="0" lang="el-GR" altLang="zh-CN" dirty="0">
                <a:cs typeface="Times New Roman" pitchFamily="18" charset="0"/>
              </a:rPr>
              <a:t>σ</a:t>
            </a:r>
            <a:r>
              <a:rPr kumimoji="0" lang="en-US" altLang="zh-CN" i="1" baseline="-25000" dirty="0"/>
              <a:t>P</a:t>
            </a:r>
            <a:r>
              <a:rPr kumimoji="0" lang="el-GR" altLang="zh-CN" dirty="0"/>
              <a:t> </a:t>
            </a:r>
            <a:r>
              <a:rPr kumimoji="0" lang="en-US" altLang="zh-CN" dirty="0"/>
              <a:t>( </a:t>
            </a:r>
            <a:r>
              <a:rPr kumimoji="0" lang="en-US" altLang="zh-CN" i="1" dirty="0"/>
              <a:t>r</a:t>
            </a:r>
            <a:r>
              <a:rPr kumimoji="0" lang="en-US" altLang="zh-CN" i="1" baseline="-25000" dirty="0"/>
              <a:t>1</a:t>
            </a:r>
            <a:r>
              <a:rPr kumimoji="0" lang="en-US" altLang="zh-CN" i="1" dirty="0"/>
              <a:t> </a:t>
            </a:r>
            <a:r>
              <a:rPr kumimoji="0" lang="el-GR" altLang="zh-CN" sz="1800" dirty="0"/>
              <a:t>╳</a:t>
            </a:r>
            <a:r>
              <a:rPr kumimoji="0" lang="en-US" altLang="zh-CN" i="1" dirty="0"/>
              <a:t> r</a:t>
            </a:r>
            <a:r>
              <a:rPr kumimoji="0" lang="en-US" altLang="zh-CN" i="1" baseline="-25000" dirty="0"/>
              <a:t>2 </a:t>
            </a:r>
            <a:r>
              <a:rPr kumimoji="0" lang="el-GR" altLang="zh-CN" sz="1800" dirty="0"/>
              <a:t>╳</a:t>
            </a:r>
            <a:r>
              <a:rPr kumimoji="0" lang="en-US" altLang="zh-CN" i="1" dirty="0"/>
              <a:t> …</a:t>
            </a:r>
            <a:r>
              <a:rPr kumimoji="0" lang="el-GR" altLang="zh-CN" sz="1800" dirty="0"/>
              <a:t>╳</a:t>
            </a:r>
            <a:r>
              <a:rPr kumimoji="0" lang="en-US" altLang="zh-CN" i="1" dirty="0"/>
              <a:t> </a:t>
            </a:r>
            <a:r>
              <a:rPr kumimoji="0" lang="en-US" altLang="zh-CN" i="1" dirty="0" err="1"/>
              <a:t>r</a:t>
            </a:r>
            <a:r>
              <a:rPr kumimoji="0" lang="en-US" altLang="zh-CN" i="1" baseline="-25000" dirty="0" err="1"/>
              <a:t>n</a:t>
            </a:r>
            <a:r>
              <a:rPr kumimoji="0" lang="en-US" altLang="zh-CN" dirty="0"/>
              <a:t> ) )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ECAE20-A974-4177-8A41-5A5DD5FB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75150-7EF5-431E-9DC8-FA72787F0169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64658B-662F-48B5-AD74-9725488C1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05508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76AB7-4105-4317-B148-CBF4CCF1A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2"/>
                </a:solidFill>
              </a:rPr>
              <a:t>Example One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6D730A-97CD-4FEE-9735-C45C4B38B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338" indent="-287338" eaLnBrk="1" hangingPunct="1"/>
            <a:r>
              <a:rPr lang="en-US" altLang="zh-CN" dirty="0"/>
              <a:t>Step1. Initial Relational algebra expression </a:t>
            </a:r>
          </a:p>
          <a:p>
            <a:pPr marL="763588" lvl="1" indent="-285750" eaLnBrk="1" hangingPunct="1"/>
            <a:r>
              <a:rPr kumimoji="0" lang="en-US" altLang="zh-CN" dirty="0"/>
              <a:t>E1 =</a:t>
            </a:r>
          </a:p>
          <a:p>
            <a:pPr marL="287338" indent="-287338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b="1" dirty="0"/>
              <a:t>                     </a:t>
            </a:r>
            <a:r>
              <a:rPr kumimoji="0" lang="en-US" altLang="zh-CN" dirty="0">
                <a:sym typeface="Symbol" pitchFamily="18" charset="2"/>
              </a:rPr>
              <a:t></a:t>
            </a:r>
            <a:r>
              <a:rPr kumimoji="0" lang="en-US" altLang="zh-CN" baseline="-25000" dirty="0" err="1"/>
              <a:t>sname</a:t>
            </a:r>
            <a:r>
              <a:rPr kumimoji="0" lang="en-US" altLang="zh-CN" dirty="0"/>
              <a:t>(</a:t>
            </a:r>
            <a:r>
              <a:rPr lang="en-US" altLang="zh-CN" dirty="0">
                <a:sym typeface="Symbol" pitchFamily="18" charset="2"/>
              </a:rPr>
              <a:t></a:t>
            </a:r>
            <a:r>
              <a:rPr kumimoji="0" lang="en-US" altLang="zh-CN" dirty="0"/>
              <a:t> </a:t>
            </a:r>
            <a:r>
              <a:rPr kumimoji="0" lang="en-US" altLang="zh-CN" baseline="-25000" dirty="0" err="1"/>
              <a:t>s.s</a:t>
            </a:r>
            <a:r>
              <a:rPr kumimoji="0" lang="en-US" altLang="zh-CN" baseline="-25000" dirty="0"/>
              <a:t>#=sc.s#</a:t>
            </a:r>
            <a:r>
              <a:rPr kumimoji="0" lang="en-US" altLang="zh-CN" dirty="0"/>
              <a:t> </a:t>
            </a:r>
            <a:r>
              <a:rPr kumimoji="0" lang="en-US" altLang="zh-CN" baseline="-25000" dirty="0"/>
              <a:t>∧</a:t>
            </a:r>
            <a:r>
              <a:rPr kumimoji="0" lang="en-US" altLang="zh-CN" dirty="0"/>
              <a:t> </a:t>
            </a:r>
            <a:r>
              <a:rPr kumimoji="0" lang="en-US" altLang="zh-CN" baseline="-25000" dirty="0"/>
              <a:t>sex=M ∧grade&gt;90  </a:t>
            </a:r>
            <a:r>
              <a:rPr kumimoji="0" lang="en-US" altLang="zh-CN" dirty="0"/>
              <a:t>(S </a:t>
            </a:r>
            <a:r>
              <a:rPr kumimoji="0" lang="en-US" altLang="zh-CN" sz="1800" dirty="0"/>
              <a:t>╳</a:t>
            </a:r>
            <a:r>
              <a:rPr kumimoji="0" lang="en-US" altLang="zh-CN" dirty="0"/>
              <a:t>  SC ) )</a:t>
            </a:r>
            <a:endParaRPr lang="en-US" altLang="zh-CN" dirty="0"/>
          </a:p>
          <a:p>
            <a:pPr marL="477838" lvl="1" indent="0">
              <a:buNone/>
            </a:pPr>
            <a:endParaRPr lang="en-US" altLang="zh-CN" dirty="0"/>
          </a:p>
          <a:p>
            <a:pPr marL="763588" lvl="1" indent="-285750"/>
            <a:r>
              <a:rPr lang="zh-CN" altLang="en-US" dirty="0"/>
              <a:t>或：</a:t>
            </a:r>
            <a:r>
              <a:rPr kumimoji="0" lang="en-US" altLang="zh-CN" dirty="0">
                <a:sym typeface="Symbol" pitchFamily="18" charset="2"/>
              </a:rPr>
              <a:t></a:t>
            </a:r>
            <a:r>
              <a:rPr kumimoji="0" lang="en-US" altLang="zh-CN" baseline="-25000" dirty="0" err="1"/>
              <a:t>sname</a:t>
            </a:r>
            <a:r>
              <a:rPr kumimoji="0" lang="en-US" altLang="zh-CN" dirty="0"/>
              <a:t>(</a:t>
            </a:r>
            <a:r>
              <a:rPr lang="en-US" altLang="zh-CN" dirty="0">
                <a:sym typeface="Symbol" pitchFamily="18" charset="2"/>
              </a:rPr>
              <a:t></a:t>
            </a:r>
            <a:r>
              <a:rPr kumimoji="0" lang="en-US" altLang="zh-CN" baseline="-25000" dirty="0"/>
              <a:t>sex=M ∧grade&gt;90  </a:t>
            </a:r>
            <a:r>
              <a:rPr kumimoji="0" lang="en-US" altLang="zh-CN" dirty="0"/>
              <a:t>(S </a:t>
            </a:r>
            <a:r>
              <a:rPr kumimoji="0" lang="en-US" altLang="zh-CN" sz="1800" dirty="0"/>
              <a:t> </a:t>
            </a:r>
            <a:r>
              <a:rPr kumimoji="0" lang="en-US" altLang="zh-CN" dirty="0"/>
              <a:t>  SC ) )</a:t>
            </a:r>
            <a:endParaRPr lang="zh-CN" altLang="en-US" dirty="0"/>
          </a:p>
          <a:p>
            <a:pPr marL="287338" indent="-287338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dirty="0"/>
          </a:p>
          <a:p>
            <a:pPr marL="287338" indent="-287338" eaLnBrk="1" hangingPunct="1"/>
            <a:r>
              <a:rPr lang="en-US" altLang="zh-CN" dirty="0"/>
              <a:t>Step2. Initial query tree</a:t>
            </a:r>
          </a:p>
          <a:p>
            <a:pPr marL="763588" lvl="1" indent="-285750" eaLnBrk="1" hangingPunct="1"/>
            <a:r>
              <a:rPr lang="en-US" altLang="zh-CN" dirty="0"/>
              <a:t> Fig. 14.0.5 (a),  E1</a:t>
            </a:r>
          </a:p>
          <a:p>
            <a:pPr marL="763588" lvl="1" indent="-285750" eaLnBrk="1" hangingPunct="1"/>
            <a:endParaRPr lang="en-US" altLang="zh-CN" dirty="0"/>
          </a:p>
          <a:p>
            <a:pPr marL="287338" indent="-287338" eaLnBrk="1" hangingPunct="1"/>
            <a:r>
              <a:rPr kumimoji="0" lang="en-US" altLang="zh-CN" dirty="0"/>
              <a:t>Step3. By means of </a:t>
            </a:r>
            <a:r>
              <a:rPr kumimoji="0" lang="en-US" altLang="zh-CN" dirty="0">
                <a:solidFill>
                  <a:srgbClr val="2D0EE4"/>
                </a:solidFill>
              </a:rPr>
              <a:t>Rule1, Rule7b</a:t>
            </a:r>
            <a:r>
              <a:rPr kumimoji="0" lang="en-US" altLang="zh-CN" i="1" dirty="0"/>
              <a:t>, </a:t>
            </a:r>
            <a:r>
              <a:rPr kumimoji="0" lang="en-US" altLang="zh-CN" dirty="0"/>
              <a:t>distribute </a:t>
            </a:r>
            <a:r>
              <a:rPr lang="en-US" altLang="zh-CN" dirty="0">
                <a:sym typeface="Symbol" pitchFamily="18" charset="2"/>
              </a:rPr>
              <a:t></a:t>
            </a:r>
            <a:r>
              <a:rPr kumimoji="0" lang="en-US" altLang="zh-CN" dirty="0"/>
              <a:t> operations over relation </a:t>
            </a:r>
            <a:r>
              <a:rPr kumimoji="0" lang="en-US" altLang="zh-CN" b="1" i="1" dirty="0"/>
              <a:t>S</a:t>
            </a:r>
            <a:r>
              <a:rPr kumimoji="0" lang="en-US" altLang="zh-CN" dirty="0"/>
              <a:t> and </a:t>
            </a:r>
            <a:r>
              <a:rPr kumimoji="0" lang="en-US" altLang="zh-CN" b="1" i="1" dirty="0"/>
              <a:t>SC</a:t>
            </a:r>
          </a:p>
          <a:p>
            <a:pPr marL="477838" lvl="1" indent="0" eaLnBrk="1" hangingPunct="1">
              <a:buNone/>
            </a:pPr>
            <a:r>
              <a:rPr lang="en-US" altLang="zh-CN" dirty="0"/>
              <a:t>Fig. 16.0.5 (b),  E2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937E52-1F2C-4E94-B000-E562BC414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BD1D-DE6B-4E35-8B2E-38C95C3D18AF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D40A73-71AF-47CA-9D18-8D2E15131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67</a:t>
            </a:fld>
            <a:endParaRPr lang="zh-CN" altLang="en-US"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5AC157F9-69B3-43F2-9215-4AB6A6CC095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590922" y="2595726"/>
            <a:ext cx="188912" cy="173037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F47A94-5048-43C5-B9A0-20FA42176D42}"/>
              </a:ext>
            </a:extLst>
          </p:cNvPr>
          <p:cNvSpPr txBox="1"/>
          <p:nvPr/>
        </p:nvSpPr>
        <p:spPr>
          <a:xfrm>
            <a:off x="5934023" y="2052632"/>
            <a:ext cx="502478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a typeface="微软雅黑 Light" panose="020B0502040204020203" pitchFamily="34" charset="-122"/>
              </a:rPr>
              <a:t>说明：</a:t>
            </a:r>
            <a:endParaRPr lang="en-US" altLang="zh-CN" sz="2000" dirty="0">
              <a:ea typeface="微软雅黑 Light" panose="020B0502040204020203" pitchFamily="34" charset="-122"/>
            </a:endParaRP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1. </a:t>
            </a:r>
            <a:r>
              <a:rPr lang="zh-CN" altLang="en-US" sz="2000" dirty="0">
                <a:ea typeface="微软雅黑 Light" panose="020B0502040204020203" pitchFamily="34" charset="-122"/>
              </a:rPr>
              <a:t>实际</a:t>
            </a:r>
            <a:r>
              <a:rPr lang="en-US" altLang="zh-CN" sz="2000" dirty="0">
                <a:ea typeface="微软雅黑 Light" panose="020B0502040204020203" pitchFamily="34" charset="-122"/>
              </a:rPr>
              <a:t>DBMS</a:t>
            </a:r>
            <a:r>
              <a:rPr lang="zh-CN" altLang="en-US" sz="2000" dirty="0">
                <a:ea typeface="微软雅黑 Light" panose="020B0502040204020203" pitchFamily="34" charset="-122"/>
              </a:rPr>
              <a:t>查询优化时，直接用连接替代笛卡尔积操作，不会使用耗时费力的笛卡尔积</a:t>
            </a:r>
            <a:endParaRPr lang="en-US" altLang="zh-CN" sz="2000" dirty="0">
              <a:ea typeface="微软雅黑 Light" panose="020B0502040204020203" pitchFamily="34" charset="-122"/>
            </a:endParaRP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2. 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做题时，初始关系代数表达式中直接使用</a:t>
            </a:r>
            <a:r>
              <a:rPr lang="zh-CN" altLang="en-US" sz="2000" b="1" u="sng" dirty="0">
                <a:solidFill>
                  <a:srgbClr val="FF0000"/>
                </a:solidFill>
                <a:ea typeface="微软雅黑 Light" panose="020B0502040204020203" pitchFamily="34" charset="-122"/>
              </a:rPr>
              <a:t>连接操作</a:t>
            </a:r>
            <a:r>
              <a:rPr lang="zh-CN" altLang="en-US" sz="2000" dirty="0">
                <a:ea typeface="微软雅黑 Light" panose="020B0502040204020203" pitchFamily="34" charset="-122"/>
              </a:rPr>
              <a:t>，不要出现笛卡儿积，更简洁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318DB3F-8502-4CA8-900D-5C22AC938303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4771897" y="2813181"/>
            <a:ext cx="1162126" cy="2089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0061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558C82-EB4E-4AE6-986F-EBAC59E5C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0DD4BA-6455-4F5D-BC3E-057904AC7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7612-D7F4-45FD-B72E-42F4F109C242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5D0D3A5F-D2D5-4687-8189-1808D23D24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3577" y="110091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B8CA475C-E6F7-4E41-AA76-82570C786862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3577" y="201531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271D9D12-6E38-41C3-80A5-B1A61D8F77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79177" y="3005915"/>
            <a:ext cx="7620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827641F6-96B6-4FB1-BB67-E76D4821E37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4177" y="430131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6119DA5F-C68F-4D36-8D74-3F20CB5F09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02977" y="430131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E006B97D-B0AD-45E8-86E4-414D5546B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3977" y="567515"/>
            <a:ext cx="115768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800">
                <a:latin typeface="+mn-lt"/>
                <a:sym typeface="Symbol" pitchFamily="18" charset="2"/>
              </a:rPr>
              <a:t></a:t>
            </a:r>
            <a:r>
              <a:rPr lang="en-US" altLang="zh-CN" sz="2800" baseline="-25000">
                <a:latin typeface="+mn-lt"/>
              </a:rPr>
              <a:t>sname </a:t>
            </a:r>
            <a:endParaRPr lang="zh-CN" altLang="en-US" sz="2800" baseline="-25000">
              <a:latin typeface="+mn-lt"/>
            </a:endParaRP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68DF7BA4-939C-4F99-A926-7A0305BA3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8377" y="3691715"/>
            <a:ext cx="1371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FF0000"/>
                </a:solidFill>
                <a:latin typeface="+mn-lt"/>
                <a:sym typeface="Symbol" pitchFamily="18" charset="2"/>
              </a:rPr>
              <a:t></a:t>
            </a:r>
            <a:r>
              <a:rPr kumimoji="0" lang="en-US" altLang="zh-CN" sz="2800" baseline="-25000" dirty="0">
                <a:solidFill>
                  <a:srgbClr val="FF0000"/>
                </a:solidFill>
                <a:latin typeface="+mn-lt"/>
              </a:rPr>
              <a:t>grade&gt;90 </a:t>
            </a:r>
            <a:endParaRPr kumimoji="0" lang="zh-CN" altLang="en-US" sz="2800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E901A064-5C6F-43D2-ABD2-CD9730B88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2202" y="391555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+mn-lt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6481BE22-E6E6-4357-A8C9-118929E0C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1977" y="3691715"/>
            <a:ext cx="1069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2D0EE4"/>
                </a:solidFill>
                <a:latin typeface="+mn-lt"/>
                <a:sym typeface="Symbol" pitchFamily="18" charset="2"/>
              </a:rPr>
              <a:t></a:t>
            </a:r>
            <a:r>
              <a:rPr kumimoji="0" lang="en-US" altLang="zh-CN" sz="2800" baseline="-25000" dirty="0">
                <a:solidFill>
                  <a:srgbClr val="2D0EE4"/>
                </a:solidFill>
                <a:latin typeface="+mn-lt"/>
              </a:rPr>
              <a:t>sex=M</a:t>
            </a:r>
            <a:endParaRPr kumimoji="0" lang="zh-CN" altLang="en-US" sz="2800" baseline="-25000" dirty="0">
              <a:solidFill>
                <a:srgbClr val="2D0EE4"/>
              </a:solidFill>
              <a:latin typeface="+mn-lt"/>
            </a:endParaRP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95C7DF20-F094-4675-A037-1EC616F96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4377" y="5063315"/>
            <a:ext cx="3257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S</a:t>
            </a: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42E63E17-283B-4FB6-9491-11EFE8F2B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9377" y="5063315"/>
            <a:ext cx="4892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SC</a:t>
            </a:r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ECDBBD8E-B24E-40F7-AFE9-C0D6B707D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0177" y="5672915"/>
            <a:ext cx="9076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(b)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E2</a:t>
            </a:r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0565C068-1369-4832-8EA2-FF81CD2CEE3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3138" y="139142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6D003F47-4515-4FE6-8DE8-A56AE01717B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1738" y="3315478"/>
            <a:ext cx="1366838" cy="1098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47BF21E6-C570-41E3-9C2B-E3FBB46C1D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86338" y="3364691"/>
            <a:ext cx="1008063" cy="1169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C7029DBF-E898-44BA-A3E7-E3358AFE5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7338" y="877078"/>
            <a:ext cx="118494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800">
                <a:latin typeface="+mn-lt"/>
                <a:sym typeface="Symbol" pitchFamily="18" charset="2"/>
              </a:rPr>
              <a:t></a:t>
            </a:r>
            <a:r>
              <a:rPr lang="en-US" altLang="zh-CN" sz="2800" baseline="-25000">
                <a:latin typeface="+mn-lt"/>
              </a:rPr>
              <a:t>sname</a:t>
            </a:r>
            <a:r>
              <a:rPr lang="en-US" altLang="zh-CN" sz="2800">
                <a:latin typeface="+mn-lt"/>
              </a:rPr>
              <a:t> </a:t>
            </a:r>
            <a:endParaRPr lang="zh-CN" altLang="en-US" sz="2800">
              <a:latin typeface="+mn-lt"/>
            </a:endParaRPr>
          </a:p>
        </p:txBody>
      </p:sp>
      <p:sp>
        <p:nvSpPr>
          <p:cNvPr id="21" name="Text Box 18">
            <a:extLst>
              <a:ext uri="{FF2B5EF4-FFF2-40B4-BE49-F238E27FC236}">
                <a16:creationId xmlns:a16="http://schemas.microsoft.com/office/drawing/2014/main" id="{7FC754C2-6D37-446F-8D0E-ADA5BFDE8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1138" y="1904191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+mn-lt"/>
            </a:endParaRPr>
          </a:p>
        </p:txBody>
      </p:sp>
      <p:sp>
        <p:nvSpPr>
          <p:cNvPr id="22" name="Text Box 19">
            <a:extLst>
              <a:ext uri="{FF2B5EF4-FFF2-40B4-BE49-F238E27FC236}">
                <a16:creationId xmlns:a16="http://schemas.microsoft.com/office/drawing/2014/main" id="{0ECA883F-4BD0-4895-AB18-118D17F5B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6738" y="4534678"/>
            <a:ext cx="3657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S </a:t>
            </a:r>
          </a:p>
          <a:p>
            <a:pPr eaLnBrk="1" hangingPunct="1"/>
            <a:r>
              <a:rPr lang="en-US" altLang="zh-CN" sz="2000">
                <a:latin typeface="+mn-lt"/>
              </a:rPr>
              <a:t>(S#, sname, </a:t>
            </a:r>
            <a:r>
              <a:rPr lang="en-US" altLang="zh-CN" sz="2000" b="1">
                <a:solidFill>
                  <a:srgbClr val="993300"/>
                </a:solidFill>
                <a:latin typeface="+mn-lt"/>
              </a:rPr>
              <a:t>age</a:t>
            </a:r>
            <a:r>
              <a:rPr lang="en-US" altLang="zh-CN" sz="2000">
                <a:latin typeface="+mn-lt"/>
              </a:rPr>
              <a:t>, sex)</a:t>
            </a:r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B6EAC54A-3393-4D17-BF9C-732AE804C7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938" y="4458478"/>
            <a:ext cx="21302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SC </a:t>
            </a:r>
            <a:r>
              <a:rPr lang="en-US" altLang="zh-CN" sz="2000" dirty="0">
                <a:latin typeface="+mn-lt"/>
              </a:rPr>
              <a:t>(S#, </a:t>
            </a:r>
            <a:r>
              <a:rPr lang="en-US" altLang="zh-CN" sz="2000" b="1" dirty="0">
                <a:solidFill>
                  <a:srgbClr val="993300"/>
                </a:solidFill>
                <a:latin typeface="+mn-lt"/>
              </a:rPr>
              <a:t>C#</a:t>
            </a:r>
            <a:r>
              <a:rPr lang="en-US" altLang="zh-CN" sz="2000" dirty="0">
                <a:latin typeface="+mn-lt"/>
              </a:rPr>
              <a:t>, grade)</a:t>
            </a:r>
            <a:r>
              <a:rPr lang="en-US" altLang="zh-CN" dirty="0">
                <a:latin typeface="+mn-lt"/>
              </a:rPr>
              <a:t> </a:t>
            </a:r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1D9EA735-3414-4830-9BB0-E74B6CC65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859" y="5372878"/>
            <a:ext cx="273408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>
                <a:latin typeface="+mn-lt"/>
              </a:rPr>
              <a:t>(a) Initial query tree</a:t>
            </a:r>
            <a:r>
              <a:rPr lang="zh-CN" altLang="en-US">
                <a:latin typeface="+mn-lt"/>
              </a:rPr>
              <a:t> </a:t>
            </a:r>
          </a:p>
          <a:p>
            <a:pPr algn="ctr" eaLnBrk="1" hangingPunct="1"/>
            <a:r>
              <a:rPr lang="en-US" altLang="zh-CN">
                <a:latin typeface="+mn-lt"/>
              </a:rPr>
              <a:t>E1</a:t>
            </a:r>
          </a:p>
        </p:txBody>
      </p:sp>
      <p:sp>
        <p:nvSpPr>
          <p:cNvPr id="25" name="Text Box 22">
            <a:extLst>
              <a:ext uri="{FF2B5EF4-FFF2-40B4-BE49-F238E27FC236}">
                <a16:creationId xmlns:a16="http://schemas.microsoft.com/office/drawing/2014/main" id="{934F77C1-4628-420B-ADDB-4BD32D524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1051" y="1939116"/>
            <a:ext cx="35215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800" b="1" baseline="-25000" dirty="0">
                <a:latin typeface="+mn-lt"/>
              </a:rPr>
              <a:t>  </a:t>
            </a:r>
            <a:r>
              <a:rPr lang="en-US" altLang="zh-CN" sz="2800" dirty="0">
                <a:latin typeface="+mn-lt"/>
                <a:sym typeface="Symbol" pitchFamily="18" charset="2"/>
              </a:rPr>
              <a:t></a:t>
            </a:r>
            <a:r>
              <a:rPr kumimoji="0" lang="en-US" altLang="zh-CN" sz="2800" baseline="-25000" dirty="0" err="1">
                <a:latin typeface="+mn-lt"/>
              </a:rPr>
              <a:t>s.s</a:t>
            </a:r>
            <a:r>
              <a:rPr kumimoji="0" lang="en-US" altLang="zh-CN" sz="2800" baseline="-25000" dirty="0">
                <a:latin typeface="+mn-lt"/>
              </a:rPr>
              <a:t>#=sc.s# ∧ </a:t>
            </a:r>
            <a:r>
              <a:rPr kumimoji="0" lang="en-US" altLang="zh-CN" sz="2800" baseline="-25000" dirty="0">
                <a:solidFill>
                  <a:srgbClr val="2D0EE4"/>
                </a:solidFill>
                <a:latin typeface="+mn-lt"/>
              </a:rPr>
              <a:t>sex=M</a:t>
            </a:r>
            <a:r>
              <a:rPr kumimoji="0" lang="en-US" altLang="zh-CN" sz="2800" baseline="-25000" dirty="0">
                <a:latin typeface="+mn-lt"/>
              </a:rPr>
              <a:t> ∧</a:t>
            </a:r>
            <a:r>
              <a:rPr kumimoji="0" lang="en-US" altLang="zh-CN" sz="2800" baseline="-25000" dirty="0">
                <a:solidFill>
                  <a:srgbClr val="FF0000"/>
                </a:solidFill>
                <a:latin typeface="+mn-lt"/>
              </a:rPr>
              <a:t>grade&gt;90</a:t>
            </a:r>
            <a:endParaRPr kumimoji="0" lang="zh-CN" altLang="en-US" sz="2800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6" name="Line 23">
            <a:extLst>
              <a:ext uri="{FF2B5EF4-FFF2-40B4-BE49-F238E27FC236}">
                <a16:creationId xmlns:a16="http://schemas.microsoft.com/office/drawing/2014/main" id="{7B2040E4-3920-44B6-BC6A-C38C121678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7426" y="2501091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Text Box 24">
            <a:extLst>
              <a:ext uri="{FF2B5EF4-FFF2-40B4-BE49-F238E27FC236}">
                <a16:creationId xmlns:a16="http://schemas.microsoft.com/office/drawing/2014/main" id="{24FDF2AA-C01F-42F8-B456-8E9597F42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888" y="2859866"/>
            <a:ext cx="3690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</a:rPr>
              <a:t>╳</a:t>
            </a:r>
          </a:p>
        </p:txBody>
      </p:sp>
      <p:sp>
        <p:nvSpPr>
          <p:cNvPr id="28" name="Text Box 25">
            <a:extLst>
              <a:ext uri="{FF2B5EF4-FFF2-40B4-BE49-F238E27FC236}">
                <a16:creationId xmlns:a16="http://schemas.microsoft.com/office/drawing/2014/main" id="{2330DE7F-05FB-4EFF-B270-94C911D02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1577" y="1405715"/>
            <a:ext cx="13795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+mn-lt"/>
                <a:sym typeface="Symbol" pitchFamily="18" charset="2"/>
              </a:rPr>
              <a:t></a:t>
            </a:r>
            <a:r>
              <a:rPr kumimoji="0" lang="en-US" altLang="zh-CN" sz="2800" b="1" baseline="-25000">
                <a:latin typeface="+mn-lt"/>
              </a:rPr>
              <a:t>s.s#=sc.s#</a:t>
            </a:r>
            <a:endParaRPr kumimoji="0" lang="zh-CN" altLang="en-US" sz="2800" b="1" baseline="-25000">
              <a:latin typeface="+mn-lt"/>
            </a:endParaRPr>
          </a:p>
        </p:txBody>
      </p:sp>
      <p:sp>
        <p:nvSpPr>
          <p:cNvPr id="29" name="Text Box 26">
            <a:extLst>
              <a:ext uri="{FF2B5EF4-FFF2-40B4-BE49-F238E27FC236}">
                <a16:creationId xmlns:a16="http://schemas.microsoft.com/office/drawing/2014/main" id="{F39BDA39-5C7C-4751-8F6D-615FAC16B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4977" y="2548715"/>
            <a:ext cx="3690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</a:rPr>
              <a:t>╳</a:t>
            </a:r>
          </a:p>
        </p:txBody>
      </p:sp>
      <p:sp>
        <p:nvSpPr>
          <p:cNvPr id="30" name="Line 27">
            <a:extLst>
              <a:ext uri="{FF2B5EF4-FFF2-40B4-BE49-F238E27FC236}">
                <a16:creationId xmlns:a16="http://schemas.microsoft.com/office/drawing/2014/main" id="{7C60BDDC-FD16-4A6F-9E6A-F9397E9A638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22177" y="3082115"/>
            <a:ext cx="685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AutoShape 28">
            <a:extLst>
              <a:ext uri="{FF2B5EF4-FFF2-40B4-BE49-F238E27FC236}">
                <a16:creationId xmlns:a16="http://schemas.microsoft.com/office/drawing/2014/main" id="{E10318EA-54E2-4DC6-950F-E524974AA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7652" y="2935904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Freeform 29">
            <a:extLst>
              <a:ext uri="{FF2B5EF4-FFF2-40B4-BE49-F238E27FC236}">
                <a16:creationId xmlns:a16="http://schemas.microsoft.com/office/drawing/2014/main" id="{D219076B-7744-4C69-9807-15D7E8361104}"/>
              </a:ext>
            </a:extLst>
          </p:cNvPr>
          <p:cNvSpPr>
            <a:spLocks/>
          </p:cNvSpPr>
          <p:nvPr/>
        </p:nvSpPr>
        <p:spPr bwMode="auto">
          <a:xfrm>
            <a:off x="7244252" y="1391428"/>
            <a:ext cx="1847850" cy="1749425"/>
          </a:xfrm>
          <a:custGeom>
            <a:avLst/>
            <a:gdLst>
              <a:gd name="T0" fmla="*/ 2147483647 w 1164"/>
              <a:gd name="T1" fmla="*/ 2147483647 h 1102"/>
              <a:gd name="T2" fmla="*/ 2147483647 w 1164"/>
              <a:gd name="T3" fmla="*/ 2147483647 h 1102"/>
              <a:gd name="T4" fmla="*/ 2147483647 w 1164"/>
              <a:gd name="T5" fmla="*/ 2147483647 h 1102"/>
              <a:gd name="T6" fmla="*/ 2147483647 w 1164"/>
              <a:gd name="T7" fmla="*/ 2147483647 h 1102"/>
              <a:gd name="T8" fmla="*/ 2147483647 w 1164"/>
              <a:gd name="T9" fmla="*/ 2147483647 h 1102"/>
              <a:gd name="T10" fmla="*/ 2147483647 w 1164"/>
              <a:gd name="T11" fmla="*/ 2147483647 h 1102"/>
              <a:gd name="T12" fmla="*/ 2147483647 w 1164"/>
              <a:gd name="T13" fmla="*/ 2147483647 h 1102"/>
              <a:gd name="T14" fmla="*/ 2147483647 w 1164"/>
              <a:gd name="T15" fmla="*/ 2147483647 h 1102"/>
              <a:gd name="T16" fmla="*/ 2147483647 w 1164"/>
              <a:gd name="T17" fmla="*/ 2147483647 h 1102"/>
              <a:gd name="T18" fmla="*/ 2147483647 w 1164"/>
              <a:gd name="T19" fmla="*/ 2147483647 h 1102"/>
              <a:gd name="T20" fmla="*/ 2147483647 w 1164"/>
              <a:gd name="T21" fmla="*/ 2147483647 h 1102"/>
              <a:gd name="T22" fmla="*/ 2147483647 w 1164"/>
              <a:gd name="T23" fmla="*/ 2147483647 h 1102"/>
              <a:gd name="T24" fmla="*/ 2147483647 w 1164"/>
              <a:gd name="T25" fmla="*/ 2147483647 h 1102"/>
              <a:gd name="T26" fmla="*/ 2147483647 w 1164"/>
              <a:gd name="T27" fmla="*/ 2147483647 h 1102"/>
              <a:gd name="T28" fmla="*/ 2147483647 w 1164"/>
              <a:gd name="T29" fmla="*/ 2147483647 h 1102"/>
              <a:gd name="T30" fmla="*/ 2147483647 w 1164"/>
              <a:gd name="T31" fmla="*/ 2147483647 h 1102"/>
              <a:gd name="T32" fmla="*/ 2147483647 w 1164"/>
              <a:gd name="T33" fmla="*/ 2147483647 h 1102"/>
              <a:gd name="T34" fmla="*/ 2147483647 w 1164"/>
              <a:gd name="T35" fmla="*/ 2147483647 h 1102"/>
              <a:gd name="T36" fmla="*/ 2147483647 w 1164"/>
              <a:gd name="T37" fmla="*/ 2147483647 h 1102"/>
              <a:gd name="T38" fmla="*/ 2147483647 w 1164"/>
              <a:gd name="T39" fmla="*/ 2147483647 h 1102"/>
              <a:gd name="T40" fmla="*/ 2147483647 w 1164"/>
              <a:gd name="T41" fmla="*/ 2147483647 h 1102"/>
              <a:gd name="T42" fmla="*/ 2147483647 w 1164"/>
              <a:gd name="T43" fmla="*/ 2147483647 h 1102"/>
              <a:gd name="T44" fmla="*/ 2147483647 w 1164"/>
              <a:gd name="T45" fmla="*/ 2147483647 h 1102"/>
              <a:gd name="T46" fmla="*/ 2147483647 w 1164"/>
              <a:gd name="T47" fmla="*/ 2147483647 h 1102"/>
              <a:gd name="T48" fmla="*/ 2147483647 w 1164"/>
              <a:gd name="T49" fmla="*/ 2147483647 h 110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164" h="1102">
                <a:moveTo>
                  <a:pt x="57" y="27"/>
                </a:moveTo>
                <a:cubicBezTo>
                  <a:pt x="225" y="0"/>
                  <a:pt x="404" y="32"/>
                  <a:pt x="574" y="40"/>
                </a:cubicBezTo>
                <a:cubicBezTo>
                  <a:pt x="649" y="65"/>
                  <a:pt x="721" y="79"/>
                  <a:pt x="801" y="86"/>
                </a:cubicBezTo>
                <a:cubicBezTo>
                  <a:pt x="872" y="102"/>
                  <a:pt x="938" y="129"/>
                  <a:pt x="1008" y="150"/>
                </a:cubicBezTo>
                <a:cubicBezTo>
                  <a:pt x="1034" y="168"/>
                  <a:pt x="1064" y="175"/>
                  <a:pt x="1092" y="189"/>
                </a:cubicBezTo>
                <a:cubicBezTo>
                  <a:pt x="1110" y="217"/>
                  <a:pt x="1125" y="246"/>
                  <a:pt x="1144" y="273"/>
                </a:cubicBezTo>
                <a:cubicBezTo>
                  <a:pt x="1154" y="339"/>
                  <a:pt x="1159" y="380"/>
                  <a:pt x="1163" y="454"/>
                </a:cubicBezTo>
                <a:cubicBezTo>
                  <a:pt x="1159" y="524"/>
                  <a:pt x="1164" y="549"/>
                  <a:pt x="1137" y="603"/>
                </a:cubicBezTo>
                <a:cubicBezTo>
                  <a:pt x="1127" y="669"/>
                  <a:pt x="1118" y="724"/>
                  <a:pt x="1079" y="778"/>
                </a:cubicBezTo>
                <a:cubicBezTo>
                  <a:pt x="1050" y="869"/>
                  <a:pt x="956" y="956"/>
                  <a:pt x="866" y="985"/>
                </a:cubicBezTo>
                <a:cubicBezTo>
                  <a:pt x="840" y="1002"/>
                  <a:pt x="816" y="1018"/>
                  <a:pt x="788" y="1030"/>
                </a:cubicBezTo>
                <a:cubicBezTo>
                  <a:pt x="775" y="1035"/>
                  <a:pt x="749" y="1043"/>
                  <a:pt x="749" y="1043"/>
                </a:cubicBezTo>
                <a:cubicBezTo>
                  <a:pt x="707" y="1071"/>
                  <a:pt x="660" y="1085"/>
                  <a:pt x="613" y="1102"/>
                </a:cubicBezTo>
                <a:cubicBezTo>
                  <a:pt x="524" y="1097"/>
                  <a:pt x="412" y="1101"/>
                  <a:pt x="341" y="1030"/>
                </a:cubicBezTo>
                <a:cubicBezTo>
                  <a:pt x="309" y="998"/>
                  <a:pt x="283" y="979"/>
                  <a:pt x="257" y="940"/>
                </a:cubicBezTo>
                <a:cubicBezTo>
                  <a:pt x="248" y="927"/>
                  <a:pt x="231" y="901"/>
                  <a:pt x="231" y="901"/>
                </a:cubicBezTo>
                <a:cubicBezTo>
                  <a:pt x="222" y="860"/>
                  <a:pt x="197" y="802"/>
                  <a:pt x="173" y="765"/>
                </a:cubicBezTo>
                <a:cubicBezTo>
                  <a:pt x="161" y="714"/>
                  <a:pt x="177" y="764"/>
                  <a:pt x="147" y="713"/>
                </a:cubicBezTo>
                <a:cubicBezTo>
                  <a:pt x="118" y="663"/>
                  <a:pt x="97" y="605"/>
                  <a:pt x="63" y="558"/>
                </a:cubicBezTo>
                <a:cubicBezTo>
                  <a:pt x="53" y="525"/>
                  <a:pt x="36" y="494"/>
                  <a:pt x="24" y="461"/>
                </a:cubicBezTo>
                <a:cubicBezTo>
                  <a:pt x="20" y="402"/>
                  <a:pt x="14" y="355"/>
                  <a:pt x="5" y="299"/>
                </a:cubicBezTo>
                <a:cubicBezTo>
                  <a:pt x="7" y="260"/>
                  <a:pt x="0" y="173"/>
                  <a:pt x="24" y="124"/>
                </a:cubicBezTo>
                <a:cubicBezTo>
                  <a:pt x="31" y="110"/>
                  <a:pt x="45" y="76"/>
                  <a:pt x="57" y="66"/>
                </a:cubicBezTo>
                <a:cubicBezTo>
                  <a:pt x="62" y="62"/>
                  <a:pt x="76" y="67"/>
                  <a:pt x="76" y="60"/>
                </a:cubicBezTo>
                <a:cubicBezTo>
                  <a:pt x="76" y="47"/>
                  <a:pt x="63" y="38"/>
                  <a:pt x="57" y="27"/>
                </a:cubicBez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CC91BA2-5153-4BB3-A7F5-DC4A916277F1}"/>
              </a:ext>
            </a:extLst>
          </p:cNvPr>
          <p:cNvSpPr txBox="1"/>
          <p:nvPr/>
        </p:nvSpPr>
        <p:spPr>
          <a:xfrm flipH="1">
            <a:off x="5072715" y="6100216"/>
            <a:ext cx="2130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Fig. 14.0.5</a:t>
            </a:r>
            <a:endParaRPr lang="zh-CN" altLang="en-US" sz="24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2EBAEE7-EFD3-4C85-A9D2-8AE2AD6975B3}"/>
              </a:ext>
            </a:extLst>
          </p:cNvPr>
          <p:cNvSpPr txBox="1"/>
          <p:nvPr/>
        </p:nvSpPr>
        <p:spPr>
          <a:xfrm>
            <a:off x="9946177" y="3841496"/>
            <a:ext cx="111761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选择下移</a:t>
            </a:r>
          </a:p>
        </p:txBody>
      </p:sp>
    </p:spTree>
    <p:extLst>
      <p:ext uri="{BB962C8B-B14F-4D97-AF65-F5344CB8AC3E}">
        <p14:creationId xmlns:p14="http://schemas.microsoft.com/office/powerpoint/2010/main" val="9711571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978B91-C93F-4C25-B443-A54145901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Example One (cont.)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643BF2-522C-4834-B77B-C7820EB24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/>
            <a:r>
              <a:rPr lang="en-US" altLang="zh-CN" dirty="0"/>
              <a:t>Step5. By means of </a:t>
            </a:r>
            <a:r>
              <a:rPr kumimoji="0" lang="en-US" altLang="zh-CN" dirty="0">
                <a:solidFill>
                  <a:srgbClr val="2D0EE4"/>
                </a:solidFill>
              </a:rPr>
              <a:t>Rule4.a</a:t>
            </a:r>
            <a:r>
              <a:rPr kumimoji="0" lang="en-US" altLang="zh-CN" dirty="0"/>
              <a:t>, replace </a:t>
            </a:r>
            <a:r>
              <a:rPr kumimoji="0" lang="en-US" altLang="zh-CN" dirty="0">
                <a:solidFill>
                  <a:srgbClr val="FF0000"/>
                </a:solidFill>
              </a:rPr>
              <a:t>selection</a:t>
            </a:r>
            <a:r>
              <a:rPr kumimoji="0" lang="en-US" altLang="zh-CN" dirty="0"/>
              <a:t> and </a:t>
            </a:r>
            <a:r>
              <a:rPr kumimoji="0" lang="en-US" altLang="zh-CN" dirty="0">
                <a:solidFill>
                  <a:srgbClr val="FF0000"/>
                </a:solidFill>
              </a:rPr>
              <a:t>Cartesian product </a:t>
            </a:r>
            <a:r>
              <a:rPr kumimoji="0" lang="en-US" altLang="zh-CN" dirty="0"/>
              <a:t>with </a:t>
            </a:r>
            <a:r>
              <a:rPr kumimoji="0" lang="en-US" altLang="zh-CN" dirty="0">
                <a:solidFill>
                  <a:srgbClr val="FF0000"/>
                </a:solidFill>
              </a:rPr>
              <a:t>natural join </a:t>
            </a:r>
            <a:endParaRPr lang="en-US" altLang="zh-CN" dirty="0">
              <a:solidFill>
                <a:srgbClr val="FF0000"/>
              </a:solidFill>
            </a:endParaRPr>
          </a:p>
          <a:p>
            <a:pPr marL="742950" lvl="1" indent="-285750" eaLnBrk="1" hangingPunct="1"/>
            <a:r>
              <a:rPr lang="en-US" altLang="zh-CN" dirty="0"/>
              <a:t>Fig. 16.0.5 (c),  E3</a:t>
            </a:r>
          </a:p>
          <a:p>
            <a:pPr marL="742950" lvl="1" indent="-285750" eaLnBrk="1" hangingPunct="1"/>
            <a:endParaRPr lang="en-US" altLang="zh-CN" dirty="0"/>
          </a:p>
          <a:p>
            <a:pPr marL="342900" indent="-342900" eaLnBrk="1" hangingPunct="1"/>
            <a:r>
              <a:rPr kumimoji="0" lang="en-US" altLang="zh-CN" dirty="0"/>
              <a:t>Step6. !! By means of </a:t>
            </a:r>
            <a:r>
              <a:rPr kumimoji="0" lang="en-US" altLang="zh-CN" dirty="0">
                <a:solidFill>
                  <a:srgbClr val="FF0000"/>
                </a:solidFill>
              </a:rPr>
              <a:t>Rule8b</a:t>
            </a:r>
            <a:r>
              <a:rPr kumimoji="0" lang="en-US" altLang="zh-CN" dirty="0"/>
              <a:t>, distribute </a:t>
            </a:r>
            <a:r>
              <a:rPr kumimoji="0" lang="en-US" altLang="zh-CN" dirty="0">
                <a:sym typeface="Symbol" pitchFamily="18" charset="2"/>
              </a:rPr>
              <a:t></a:t>
            </a:r>
            <a:r>
              <a:rPr kumimoji="0" lang="en-US" altLang="zh-CN" dirty="0"/>
              <a:t> operations over relation </a:t>
            </a:r>
            <a:r>
              <a:rPr kumimoji="0" lang="en-US" altLang="zh-CN" b="1" dirty="0"/>
              <a:t>S </a:t>
            </a:r>
            <a:r>
              <a:rPr kumimoji="0" lang="en-US" altLang="zh-CN" dirty="0"/>
              <a:t>and </a:t>
            </a:r>
            <a:r>
              <a:rPr kumimoji="0" lang="en-US" altLang="zh-CN" b="1" dirty="0"/>
              <a:t>SC</a:t>
            </a:r>
            <a:endParaRPr lang="en-US" altLang="zh-CN" dirty="0"/>
          </a:p>
          <a:p>
            <a:pPr marL="742950" lvl="1" indent="-285750" eaLnBrk="1" hangingPunct="1"/>
            <a:r>
              <a:rPr lang="en-US" altLang="zh-CN" dirty="0"/>
              <a:t>Fig. 16.0.5 (d),</a:t>
            </a:r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r>
              <a:rPr lang="en-US" altLang="zh-CN" dirty="0"/>
              <a:t>The final optimized expression E4 that is equivalent to initial expression E1 is </a:t>
            </a:r>
          </a:p>
          <a:p>
            <a:pPr marL="742950" lvl="1" indent="-285750" eaLnBrk="1" hangingPunct="1"/>
            <a:endParaRPr lang="en-US" altLang="zh-CN" dirty="0"/>
          </a:p>
          <a:p>
            <a:pPr marL="742950" lvl="1" indent="-285750" eaLnBrk="1" hangingPunct="1"/>
            <a:r>
              <a:rPr lang="en-US" altLang="zh-CN" dirty="0"/>
              <a:t> </a:t>
            </a:r>
            <a:r>
              <a:rPr kumimoji="0" lang="en-US" altLang="zh-CN" dirty="0">
                <a:sym typeface="Symbol" pitchFamily="18" charset="2"/>
              </a:rPr>
              <a:t></a:t>
            </a:r>
            <a:r>
              <a:rPr lang="en-US" altLang="zh-CN" baseline="-25000" dirty="0" err="1"/>
              <a:t>sname</a:t>
            </a:r>
            <a:r>
              <a:rPr lang="en-US" altLang="zh-CN" baseline="-25000" dirty="0"/>
              <a:t> </a:t>
            </a:r>
            <a:r>
              <a:rPr lang="en-US" altLang="zh-CN" dirty="0"/>
              <a:t>{</a:t>
            </a:r>
            <a:r>
              <a:rPr kumimoji="0" lang="en-US" altLang="zh-CN" dirty="0">
                <a:sym typeface="Symbol" pitchFamily="18" charset="2"/>
              </a:rPr>
              <a:t></a:t>
            </a:r>
            <a:r>
              <a:rPr lang="en-US" altLang="zh-CN" baseline="-25000" dirty="0" err="1"/>
              <a:t>sname</a:t>
            </a:r>
            <a:r>
              <a:rPr lang="en-US" altLang="zh-CN" baseline="-25000" dirty="0"/>
              <a:t>, S#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(</a:t>
            </a:r>
            <a:r>
              <a:rPr lang="en-US" altLang="zh-CN" dirty="0">
                <a:sym typeface="Symbol" pitchFamily="18" charset="2"/>
              </a:rPr>
              <a:t></a:t>
            </a:r>
            <a:r>
              <a:rPr kumimoji="0" lang="en-US" altLang="zh-CN" baseline="-25000" dirty="0"/>
              <a:t>sex=M </a:t>
            </a:r>
            <a:r>
              <a:rPr kumimoji="0" lang="en-US" altLang="zh-CN" dirty="0"/>
              <a:t>(S))  </a:t>
            </a:r>
            <a:r>
              <a:rPr lang="zh-CN" altLang="en-US" dirty="0"/>
              <a:t>     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</a:t>
            </a:r>
            <a:r>
              <a:rPr kumimoji="0" lang="en-US" altLang="zh-CN" baseline="-25000" dirty="0"/>
              <a:t>grade&gt;90 </a:t>
            </a:r>
            <a:r>
              <a:rPr kumimoji="0" lang="en-US" altLang="zh-CN" dirty="0"/>
              <a:t>(</a:t>
            </a:r>
            <a:r>
              <a:rPr kumimoji="0" lang="en-US" altLang="zh-CN" dirty="0">
                <a:sym typeface="Symbol" pitchFamily="18" charset="2"/>
              </a:rPr>
              <a:t></a:t>
            </a:r>
            <a:r>
              <a:rPr lang="en-US" altLang="zh-CN" dirty="0"/>
              <a:t>grade, S# (SC)</a:t>
            </a:r>
            <a:r>
              <a:rPr kumimoji="0" lang="en-US" altLang="zh-CN" dirty="0"/>
              <a:t>) }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8E5FA1-22BD-4D74-9DBE-324592AEF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C1DB4-48F0-40E8-BD26-B1796912ED32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9927AA-B23B-4A2A-9435-D4EDA921B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69</a:t>
            </a:fld>
            <a:endParaRPr lang="zh-CN" alt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F4F7AB6-FA0B-4DD3-B507-4D7F0E43EC1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613048" y="4389441"/>
            <a:ext cx="188913" cy="2492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701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014AA-AE99-4432-ABE9-03268528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Overview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CB9D4F-C43B-4486-A007-9337E1E69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An evaluation plan defines exactly what algorithm is used for each operation, and how the execution of the operations is coordinated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9F4493-F396-4375-BD89-A3F2E6A27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6294-095C-4636-BD66-1E10C4F3244B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07BB79-DCD7-41C6-BD02-718EC58EA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7" name="AutoShape 4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5DF6A317-00B6-4F9F-9DAE-BD7586B22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0376" y="6220739"/>
            <a:ext cx="304800" cy="1524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45D4D0BC-F573-4047-9FB6-9C02219AB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103" y="1529712"/>
            <a:ext cx="6425200" cy="4703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0">
            <a:extLst>
              <a:ext uri="{FF2B5EF4-FFF2-40B4-BE49-F238E27FC236}">
                <a16:creationId xmlns:a16="http://schemas.microsoft.com/office/drawing/2014/main" id="{DF4C2F6C-22C9-45F0-9C4F-72CEC860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8081" y="6349515"/>
            <a:ext cx="3592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dirty="0">
                <a:latin typeface="+mn-lt"/>
              </a:rPr>
              <a:t>Fig.16.2 An evaluation plan</a:t>
            </a:r>
          </a:p>
        </p:txBody>
      </p:sp>
    </p:spTree>
    <p:extLst>
      <p:ext uri="{BB962C8B-B14F-4D97-AF65-F5344CB8AC3E}">
        <p14:creationId xmlns:p14="http://schemas.microsoft.com/office/powerpoint/2010/main" val="39298906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D1522D-328E-4220-A58A-89DADB7E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6EBCF9-8B02-4F88-A237-4D057810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1ABAB-8815-4E39-ADB7-CBB5D7D01D09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26EF08CA-2155-498B-8FB6-E3743D59C4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839" y="5771372"/>
            <a:ext cx="8755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(c)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E3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5A5E2EBA-D861-47A9-B845-440A0F6DD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5239" y="1275572"/>
            <a:ext cx="1577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latin typeface="+mn-lt"/>
              </a:rPr>
              <a:t>s.s#=sc.s#</a:t>
            </a:r>
            <a:r>
              <a:rPr lang="en-US" altLang="zh-CN" b="1">
                <a:latin typeface="+mn-lt"/>
              </a:rPr>
              <a:t> </a:t>
            </a:r>
            <a:r>
              <a:rPr lang="zh-CN" altLang="en-US">
                <a:latin typeface="+mn-lt"/>
              </a:rPr>
              <a:t> </a:t>
            </a: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3FFE0E7D-2FCE-4673-9DF0-0A6B9F3CED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63890" y="1713721"/>
            <a:ext cx="987481" cy="9286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C2FA2384-8C23-4EC8-BACA-A6724A10FB01}"/>
              </a:ext>
            </a:extLst>
          </p:cNvPr>
          <p:cNvSpPr>
            <a:spLocks noChangeShapeType="1"/>
          </p:cNvSpPr>
          <p:nvPr/>
        </p:nvSpPr>
        <p:spPr bwMode="auto">
          <a:xfrm>
            <a:off x="8632371" y="1713722"/>
            <a:ext cx="771525" cy="892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CBBEB36B-416A-4354-890B-85E3900CC4B3}"/>
              </a:ext>
            </a:extLst>
          </p:cNvPr>
          <p:cNvSpPr>
            <a:spLocks noChangeShapeType="1"/>
          </p:cNvSpPr>
          <p:nvPr/>
        </p:nvSpPr>
        <p:spPr bwMode="auto">
          <a:xfrm>
            <a:off x="7336971" y="3009122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C6271C5D-8BFB-4B81-95FE-A422A7B394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08371" y="4152122"/>
            <a:ext cx="228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D91E9087-3D50-4515-A8B9-796D40C83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4971" y="2551922"/>
            <a:ext cx="13083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dirty="0" err="1">
                <a:latin typeface="+mn-lt"/>
              </a:rPr>
              <a:t>Π</a:t>
            </a:r>
            <a:r>
              <a:rPr lang="en-US" altLang="zh-CN" b="1" baseline="-25000" dirty="0" err="1">
                <a:solidFill>
                  <a:srgbClr val="FF0000"/>
                </a:solidFill>
                <a:latin typeface="+mn-lt"/>
              </a:rPr>
              <a:t>sname</a:t>
            </a:r>
            <a:r>
              <a:rPr lang="en-US" altLang="zh-CN" b="1" baseline="-25000" dirty="0">
                <a:solidFill>
                  <a:srgbClr val="FF0000"/>
                </a:solidFill>
                <a:latin typeface="+mn-lt"/>
              </a:rPr>
              <a:t>, S#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</a:t>
            </a:r>
            <a:endParaRPr lang="zh-CN" alt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C365879C-F8BD-446C-96C1-96FC49496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3021" y="376953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+mn-lt"/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67C83CA1-A6F1-471A-B965-78EA14C6F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8571" y="4761722"/>
            <a:ext cx="206133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SC</a:t>
            </a:r>
            <a:r>
              <a:rPr lang="en-US" altLang="zh-CN" sz="2000">
                <a:latin typeface="+mn-lt"/>
              </a:rPr>
              <a:t>(S#, </a:t>
            </a:r>
            <a:r>
              <a:rPr lang="en-US" altLang="zh-CN" sz="2000" b="1">
                <a:solidFill>
                  <a:srgbClr val="993300"/>
                </a:solidFill>
                <a:latin typeface="+mn-lt"/>
              </a:rPr>
              <a:t>C#</a:t>
            </a:r>
            <a:r>
              <a:rPr lang="en-US" altLang="zh-CN" sz="2000">
                <a:latin typeface="+mn-lt"/>
              </a:rPr>
              <a:t>, grade)</a:t>
            </a:r>
            <a:r>
              <a:rPr lang="en-US" altLang="zh-CN">
                <a:latin typeface="+mn-lt"/>
              </a:rPr>
              <a:t> 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7DBB9C58-5673-417D-9760-A320C58CF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171" y="5752322"/>
            <a:ext cx="9076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(d)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E4</a:t>
            </a:r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5AB71C95-CB1D-4217-BEC9-DD0F4FE25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7239" y="81837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3C4E3428-41C3-46BE-88C5-192E27CBF3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46639" y="1808972"/>
            <a:ext cx="7620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B6149759-7B41-4F41-A9CA-E3385D5F84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1639" y="310437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217689AE-7457-41DD-89CA-1CAE873229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70439" y="3104372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Text Box 17">
            <a:extLst>
              <a:ext uri="{FF2B5EF4-FFF2-40B4-BE49-F238E27FC236}">
                <a16:creationId xmlns:a16="http://schemas.microsoft.com/office/drawing/2014/main" id="{2CE93A39-02C2-434E-AE51-55743602D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7639" y="284972"/>
            <a:ext cx="115768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800">
                <a:latin typeface="+mn-lt"/>
                <a:sym typeface="Symbol" pitchFamily="18" charset="2"/>
              </a:rPr>
              <a:t></a:t>
            </a:r>
            <a:r>
              <a:rPr lang="en-US" altLang="zh-CN" sz="2800" baseline="-25000">
                <a:latin typeface="+mn-lt"/>
              </a:rPr>
              <a:t>sname </a:t>
            </a:r>
            <a:endParaRPr lang="zh-CN" altLang="en-US" sz="2800" baseline="-25000">
              <a:latin typeface="+mn-lt"/>
            </a:endParaRPr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71A375D7-01FA-4ACF-BD98-FD65F3ACE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839" y="2494772"/>
            <a:ext cx="1371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+mn-lt"/>
                <a:sym typeface="Symbol" pitchFamily="18" charset="2"/>
              </a:rPr>
              <a:t></a:t>
            </a:r>
            <a:r>
              <a:rPr kumimoji="0" lang="en-US" altLang="zh-CN" sz="2800" baseline="-25000">
                <a:latin typeface="+mn-lt"/>
              </a:rPr>
              <a:t>grade&gt;90 </a:t>
            </a:r>
            <a:endParaRPr kumimoji="0" lang="zh-CN" altLang="en-US" sz="2800" baseline="-25000">
              <a:latin typeface="+mn-lt"/>
            </a:endParaRPr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26AE8C13-BADA-41C0-9A5D-39E1B460AA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9664" y="271861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+mn-lt"/>
            </a:endParaRPr>
          </a:p>
        </p:txBody>
      </p:sp>
      <p:sp>
        <p:nvSpPr>
          <p:cNvPr id="22" name="Text Box 20">
            <a:extLst>
              <a:ext uri="{FF2B5EF4-FFF2-40B4-BE49-F238E27FC236}">
                <a16:creationId xmlns:a16="http://schemas.microsoft.com/office/drawing/2014/main" id="{56B43CC5-0871-4FCC-A567-2B7BBA7B7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9439" y="2494772"/>
            <a:ext cx="1069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+mn-lt"/>
                <a:sym typeface="Symbol" pitchFamily="18" charset="2"/>
              </a:rPr>
              <a:t></a:t>
            </a:r>
            <a:r>
              <a:rPr kumimoji="0" lang="en-US" altLang="zh-CN" sz="2800" baseline="-25000">
                <a:latin typeface="+mn-lt"/>
              </a:rPr>
              <a:t>sex=M</a:t>
            </a:r>
            <a:endParaRPr kumimoji="0" lang="zh-CN" altLang="en-US" sz="2800" baseline="-25000">
              <a:latin typeface="+mn-lt"/>
            </a:endParaRPr>
          </a:p>
        </p:txBody>
      </p:sp>
      <p:sp>
        <p:nvSpPr>
          <p:cNvPr id="23" name="Text Box 21">
            <a:extLst>
              <a:ext uri="{FF2B5EF4-FFF2-40B4-BE49-F238E27FC236}">
                <a16:creationId xmlns:a16="http://schemas.microsoft.com/office/drawing/2014/main" id="{82A724D6-BBD2-4D2C-B5EE-957F08205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4639" y="3866372"/>
            <a:ext cx="23542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      S</a:t>
            </a:r>
          </a:p>
          <a:p>
            <a:pPr eaLnBrk="1" hangingPunct="1"/>
            <a:r>
              <a:rPr lang="en-US" altLang="zh-CN" sz="2000">
                <a:latin typeface="+mn-lt"/>
              </a:rPr>
              <a:t>(S#, sname, </a:t>
            </a:r>
            <a:r>
              <a:rPr lang="en-US" altLang="zh-CN" sz="2000" b="1">
                <a:solidFill>
                  <a:srgbClr val="993300"/>
                </a:solidFill>
                <a:latin typeface="+mn-lt"/>
              </a:rPr>
              <a:t>age</a:t>
            </a:r>
            <a:r>
              <a:rPr lang="en-US" altLang="zh-CN" sz="2000">
                <a:latin typeface="+mn-lt"/>
              </a:rPr>
              <a:t>, sex)</a:t>
            </a:r>
          </a:p>
        </p:txBody>
      </p:sp>
      <p:sp>
        <p:nvSpPr>
          <p:cNvPr id="24" name="Text Box 22">
            <a:extLst>
              <a:ext uri="{FF2B5EF4-FFF2-40B4-BE49-F238E27FC236}">
                <a16:creationId xmlns:a16="http://schemas.microsoft.com/office/drawing/2014/main" id="{4709AC1B-60FE-454C-A410-F3E483EAE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2039" y="3713972"/>
            <a:ext cx="21302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SC </a:t>
            </a:r>
            <a:r>
              <a:rPr lang="en-US" altLang="zh-CN" sz="2000">
                <a:latin typeface="+mn-lt"/>
              </a:rPr>
              <a:t>(S#, </a:t>
            </a:r>
            <a:r>
              <a:rPr lang="en-US" altLang="zh-CN" sz="2000" b="1">
                <a:solidFill>
                  <a:srgbClr val="993300"/>
                </a:solidFill>
                <a:latin typeface="+mn-lt"/>
              </a:rPr>
              <a:t>C#</a:t>
            </a:r>
            <a:r>
              <a:rPr lang="en-US" altLang="zh-CN" sz="2000">
                <a:latin typeface="+mn-lt"/>
              </a:rPr>
              <a:t>, grade)</a:t>
            </a:r>
            <a:r>
              <a:rPr lang="en-US" altLang="zh-CN">
                <a:latin typeface="+mn-lt"/>
              </a:rPr>
              <a:t> </a:t>
            </a:r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F032D439-72AB-4C62-83FE-0E48AED8A1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9639" y="1885172"/>
            <a:ext cx="685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AutoShape 24">
            <a:extLst>
              <a:ext uri="{FF2B5EF4-FFF2-40B4-BE49-F238E27FC236}">
                <a16:creationId xmlns:a16="http://schemas.microsoft.com/office/drawing/2014/main" id="{FFAD31B1-D41A-482E-AEFE-6F486389E79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176801" y="1321610"/>
            <a:ext cx="188913" cy="2492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4BA389A8-8EDA-477C-9B6A-C28CEE6BA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4171" y="1256522"/>
            <a:ext cx="1577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 err="1">
                <a:latin typeface="+mn-lt"/>
              </a:rPr>
              <a:t>s.</a:t>
            </a:r>
            <a:r>
              <a:rPr lang="en-US" altLang="zh-CN" dirty="0" err="1">
                <a:solidFill>
                  <a:srgbClr val="FF0000"/>
                </a:solidFill>
                <a:latin typeface="+mn-lt"/>
              </a:rPr>
              <a:t>s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#</a:t>
            </a:r>
            <a:r>
              <a:rPr lang="en-US" altLang="zh-CN" dirty="0">
                <a:latin typeface="+mn-lt"/>
              </a:rPr>
              <a:t>=sc.</a:t>
            </a:r>
            <a:r>
              <a:rPr lang="en-US" altLang="zh-CN" dirty="0">
                <a:solidFill>
                  <a:srgbClr val="2D0EE4"/>
                </a:solidFill>
                <a:latin typeface="+mn-lt"/>
              </a:rPr>
              <a:t>s#</a:t>
            </a: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 </a:t>
            </a:r>
          </a:p>
        </p:txBody>
      </p:sp>
      <p:sp>
        <p:nvSpPr>
          <p:cNvPr id="28" name="Line 26">
            <a:extLst>
              <a:ext uri="{FF2B5EF4-FFF2-40B4-BE49-F238E27FC236}">
                <a16:creationId xmlns:a16="http://schemas.microsoft.com/office/drawing/2014/main" id="{4BD675CB-EDC9-4E5E-BE3B-3FB9F658E9A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3771" y="79932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895F6961-3430-4077-A0C9-7EB518E03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4171" y="265922"/>
            <a:ext cx="115768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800" dirty="0">
                <a:latin typeface="+mn-lt"/>
                <a:sym typeface="Symbol" pitchFamily="18" charset="2"/>
              </a:rPr>
              <a:t></a:t>
            </a:r>
            <a:r>
              <a:rPr lang="en-US" altLang="zh-CN" sz="2800" baseline="-25000" dirty="0" err="1">
                <a:solidFill>
                  <a:srgbClr val="FF0000"/>
                </a:solidFill>
                <a:latin typeface="+mn-lt"/>
              </a:rPr>
              <a:t>sname</a:t>
            </a:r>
            <a:r>
              <a:rPr lang="en-US" altLang="zh-CN" sz="2800" baseline="-25000" dirty="0">
                <a:latin typeface="+mn-lt"/>
              </a:rPr>
              <a:t> </a:t>
            </a:r>
            <a:endParaRPr lang="zh-CN" altLang="en-US" sz="2800" baseline="-25000" dirty="0">
              <a:latin typeface="+mn-lt"/>
            </a:endParaRPr>
          </a:p>
        </p:txBody>
      </p:sp>
      <p:sp>
        <p:nvSpPr>
          <p:cNvPr id="30" name="AutoShape 28">
            <a:extLst>
              <a:ext uri="{FF2B5EF4-FFF2-40B4-BE49-F238E27FC236}">
                <a16:creationId xmlns:a16="http://schemas.microsoft.com/office/drawing/2014/main" id="{A3F73FF8-148D-49B6-8432-C6DA7BA5BD5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595733" y="1302560"/>
            <a:ext cx="188913" cy="2492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EA89FDB5-3F77-48CA-8E7D-B91499031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3571" y="3542522"/>
            <a:ext cx="1069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+mn-lt"/>
                <a:sym typeface="Symbol" pitchFamily="18" charset="2"/>
              </a:rPr>
              <a:t></a:t>
            </a:r>
            <a:r>
              <a:rPr kumimoji="0" lang="en-US" altLang="zh-CN" sz="2800" baseline="-25000">
                <a:latin typeface="+mn-lt"/>
              </a:rPr>
              <a:t>sex=M</a:t>
            </a:r>
            <a:endParaRPr kumimoji="0" lang="zh-CN" altLang="en-US" sz="2800" baseline="-25000">
              <a:latin typeface="+mn-lt"/>
            </a:endParaRP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25FFCF7D-DC0A-486C-8D3C-3DD5C2CF4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4771" y="3390122"/>
            <a:ext cx="1371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latin typeface="+mn-lt"/>
                <a:sym typeface="Symbol" pitchFamily="18" charset="2"/>
              </a:rPr>
              <a:t></a:t>
            </a:r>
            <a:r>
              <a:rPr kumimoji="0" lang="en-US" altLang="zh-CN" sz="2800" baseline="-25000" dirty="0">
                <a:solidFill>
                  <a:srgbClr val="2D0EE4"/>
                </a:solidFill>
                <a:latin typeface="+mn-lt"/>
              </a:rPr>
              <a:t>grade&gt;90 </a:t>
            </a:r>
            <a:endParaRPr kumimoji="0" lang="zh-CN" altLang="en-US" sz="2800" baseline="-25000" dirty="0">
              <a:solidFill>
                <a:srgbClr val="2D0EE4"/>
              </a:solidFill>
              <a:latin typeface="+mn-lt"/>
            </a:endParaRPr>
          </a:p>
        </p:txBody>
      </p:sp>
      <p:sp>
        <p:nvSpPr>
          <p:cNvPr id="33" name="Line 31">
            <a:extLst>
              <a:ext uri="{FF2B5EF4-FFF2-40B4-BE49-F238E27FC236}">
                <a16:creationId xmlns:a16="http://schemas.microsoft.com/office/drawing/2014/main" id="{F1AAE2A1-99D0-4B3A-BA6C-A9F7AB88E0AF}"/>
              </a:ext>
            </a:extLst>
          </p:cNvPr>
          <p:cNvSpPr>
            <a:spLocks noChangeShapeType="1"/>
          </p:cNvSpPr>
          <p:nvPr/>
        </p:nvSpPr>
        <p:spPr bwMode="auto">
          <a:xfrm>
            <a:off x="9470571" y="3009122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" name="Text Box 32">
            <a:extLst>
              <a:ext uri="{FF2B5EF4-FFF2-40B4-BE49-F238E27FC236}">
                <a16:creationId xmlns:a16="http://schemas.microsoft.com/office/drawing/2014/main" id="{E2D3C857-195F-4B22-99CD-7F9E4C456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3371" y="2551922"/>
            <a:ext cx="6463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dirty="0">
                <a:latin typeface="+mn-lt"/>
              </a:rPr>
              <a:t>Π</a:t>
            </a:r>
            <a:r>
              <a:rPr lang="en-US" altLang="zh-CN" b="1" baseline="-25000" dirty="0">
                <a:solidFill>
                  <a:srgbClr val="2D0EE4"/>
                </a:solidFill>
                <a:latin typeface="+mn-lt"/>
              </a:rPr>
              <a:t>S#</a:t>
            </a:r>
            <a:r>
              <a:rPr lang="en-US" altLang="zh-CN" b="1" dirty="0">
                <a:solidFill>
                  <a:srgbClr val="2D0EE4"/>
                </a:solidFill>
                <a:latin typeface="+mn-lt"/>
              </a:rPr>
              <a:t> </a:t>
            </a:r>
            <a:endParaRPr lang="zh-CN" altLang="en-US" b="1" dirty="0">
              <a:solidFill>
                <a:srgbClr val="2D0EE4"/>
              </a:solidFill>
              <a:latin typeface="+mn-lt"/>
            </a:endParaRPr>
          </a:p>
        </p:txBody>
      </p:sp>
      <p:sp>
        <p:nvSpPr>
          <p:cNvPr id="35" name="Line 33">
            <a:extLst>
              <a:ext uri="{FF2B5EF4-FFF2-40B4-BE49-F238E27FC236}">
                <a16:creationId xmlns:a16="http://schemas.microsoft.com/office/drawing/2014/main" id="{6DE802CA-0534-41B6-8166-4E23030C7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9470571" y="3999722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" name="AutoShape 34">
            <a:extLst>
              <a:ext uri="{FF2B5EF4-FFF2-40B4-BE49-F238E27FC236}">
                <a16:creationId xmlns:a16="http://schemas.microsoft.com/office/drawing/2014/main" id="{5C71822F-52F3-4CE8-B558-591D772D5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9702" y="2647172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Text Box 35">
            <a:extLst>
              <a:ext uri="{FF2B5EF4-FFF2-40B4-BE49-F238E27FC236}">
                <a16:creationId xmlns:a16="http://schemas.microsoft.com/office/drawing/2014/main" id="{BC526013-D029-47B9-94F9-46A0C4C28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2571" y="4761722"/>
            <a:ext cx="23542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      S</a:t>
            </a:r>
          </a:p>
          <a:p>
            <a:pPr eaLnBrk="1" hangingPunct="1"/>
            <a:r>
              <a:rPr lang="en-US" altLang="zh-CN" sz="2000">
                <a:latin typeface="+mn-lt"/>
              </a:rPr>
              <a:t>(S#, sname, </a:t>
            </a:r>
            <a:r>
              <a:rPr lang="en-US" altLang="zh-CN" sz="2000" b="1">
                <a:solidFill>
                  <a:srgbClr val="993300"/>
                </a:solidFill>
                <a:latin typeface="+mn-lt"/>
              </a:rPr>
              <a:t>age</a:t>
            </a:r>
            <a:r>
              <a:rPr lang="en-US" altLang="zh-CN" sz="2000">
                <a:latin typeface="+mn-lt"/>
              </a:rPr>
              <a:t>, sex)</a:t>
            </a:r>
          </a:p>
        </p:txBody>
      </p:sp>
      <p:sp>
        <p:nvSpPr>
          <p:cNvPr id="38" name="Freeform 36">
            <a:extLst>
              <a:ext uri="{FF2B5EF4-FFF2-40B4-BE49-F238E27FC236}">
                <a16:creationId xmlns:a16="http://schemas.microsoft.com/office/drawing/2014/main" id="{F3F35274-6681-4C14-8C1A-3BE36339D2E1}"/>
              </a:ext>
            </a:extLst>
          </p:cNvPr>
          <p:cNvSpPr>
            <a:spLocks/>
          </p:cNvSpPr>
          <p:nvPr/>
        </p:nvSpPr>
        <p:spPr bwMode="auto">
          <a:xfrm>
            <a:off x="1564027" y="2307447"/>
            <a:ext cx="1462087" cy="2038350"/>
          </a:xfrm>
          <a:custGeom>
            <a:avLst/>
            <a:gdLst>
              <a:gd name="T0" fmla="*/ 2147483647 w 921"/>
              <a:gd name="T1" fmla="*/ 2147483647 h 1284"/>
              <a:gd name="T2" fmla="*/ 2147483647 w 921"/>
              <a:gd name="T3" fmla="*/ 2147483647 h 1284"/>
              <a:gd name="T4" fmla="*/ 2147483647 w 921"/>
              <a:gd name="T5" fmla="*/ 0 h 1284"/>
              <a:gd name="T6" fmla="*/ 2147483647 w 921"/>
              <a:gd name="T7" fmla="*/ 2147483647 h 1284"/>
              <a:gd name="T8" fmla="*/ 2147483647 w 921"/>
              <a:gd name="T9" fmla="*/ 2147483647 h 1284"/>
              <a:gd name="T10" fmla="*/ 2147483647 w 921"/>
              <a:gd name="T11" fmla="*/ 2147483647 h 1284"/>
              <a:gd name="T12" fmla="*/ 2147483647 w 921"/>
              <a:gd name="T13" fmla="*/ 2147483647 h 1284"/>
              <a:gd name="T14" fmla="*/ 2147483647 w 921"/>
              <a:gd name="T15" fmla="*/ 2147483647 h 1284"/>
              <a:gd name="T16" fmla="*/ 2147483647 w 921"/>
              <a:gd name="T17" fmla="*/ 2147483647 h 1284"/>
              <a:gd name="T18" fmla="*/ 2147483647 w 921"/>
              <a:gd name="T19" fmla="*/ 2147483647 h 1284"/>
              <a:gd name="T20" fmla="*/ 2147483647 w 921"/>
              <a:gd name="T21" fmla="*/ 2147483647 h 1284"/>
              <a:gd name="T22" fmla="*/ 2147483647 w 921"/>
              <a:gd name="T23" fmla="*/ 2147483647 h 1284"/>
              <a:gd name="T24" fmla="*/ 2147483647 w 921"/>
              <a:gd name="T25" fmla="*/ 2147483647 h 1284"/>
              <a:gd name="T26" fmla="*/ 2147483647 w 921"/>
              <a:gd name="T27" fmla="*/ 2147483647 h 1284"/>
              <a:gd name="T28" fmla="*/ 2147483647 w 921"/>
              <a:gd name="T29" fmla="*/ 2147483647 h 1284"/>
              <a:gd name="T30" fmla="*/ 2147483647 w 921"/>
              <a:gd name="T31" fmla="*/ 2147483647 h 1284"/>
              <a:gd name="T32" fmla="*/ 2147483647 w 921"/>
              <a:gd name="T33" fmla="*/ 2147483647 h 1284"/>
              <a:gd name="T34" fmla="*/ 2147483647 w 921"/>
              <a:gd name="T35" fmla="*/ 2147483647 h 1284"/>
              <a:gd name="T36" fmla="*/ 2147483647 w 921"/>
              <a:gd name="T37" fmla="*/ 2147483647 h 1284"/>
              <a:gd name="T38" fmla="*/ 2147483647 w 921"/>
              <a:gd name="T39" fmla="*/ 2147483647 h 1284"/>
              <a:gd name="T40" fmla="*/ 2147483647 w 921"/>
              <a:gd name="T41" fmla="*/ 2147483647 h 1284"/>
              <a:gd name="T42" fmla="*/ 2147483647 w 921"/>
              <a:gd name="T43" fmla="*/ 2147483647 h 1284"/>
              <a:gd name="T44" fmla="*/ 2147483647 w 921"/>
              <a:gd name="T45" fmla="*/ 2147483647 h 1284"/>
              <a:gd name="T46" fmla="*/ 2147483647 w 921"/>
              <a:gd name="T47" fmla="*/ 2147483647 h 1284"/>
              <a:gd name="T48" fmla="*/ 2147483647 w 921"/>
              <a:gd name="T49" fmla="*/ 2147483647 h 1284"/>
              <a:gd name="T50" fmla="*/ 2147483647 w 921"/>
              <a:gd name="T51" fmla="*/ 2147483647 h 1284"/>
              <a:gd name="T52" fmla="*/ 2147483647 w 921"/>
              <a:gd name="T53" fmla="*/ 2147483647 h 1284"/>
              <a:gd name="T54" fmla="*/ 2147483647 w 921"/>
              <a:gd name="T55" fmla="*/ 2147483647 h 1284"/>
              <a:gd name="T56" fmla="*/ 2147483647 w 921"/>
              <a:gd name="T57" fmla="*/ 2147483647 h 128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921" h="1284">
                <a:moveTo>
                  <a:pt x="57" y="178"/>
                </a:moveTo>
                <a:cubicBezTo>
                  <a:pt x="109" y="163"/>
                  <a:pt x="144" y="124"/>
                  <a:pt x="190" y="98"/>
                </a:cubicBezTo>
                <a:cubicBezTo>
                  <a:pt x="272" y="51"/>
                  <a:pt x="359" y="9"/>
                  <a:pt x="455" y="0"/>
                </a:cubicBezTo>
                <a:cubicBezTo>
                  <a:pt x="511" y="2"/>
                  <a:pt x="566" y="2"/>
                  <a:pt x="622" y="5"/>
                </a:cubicBezTo>
                <a:cubicBezTo>
                  <a:pt x="654" y="7"/>
                  <a:pt x="687" y="44"/>
                  <a:pt x="720" y="52"/>
                </a:cubicBezTo>
                <a:cubicBezTo>
                  <a:pt x="748" y="96"/>
                  <a:pt x="712" y="47"/>
                  <a:pt x="748" y="75"/>
                </a:cubicBezTo>
                <a:cubicBezTo>
                  <a:pt x="772" y="93"/>
                  <a:pt x="794" y="118"/>
                  <a:pt x="818" y="138"/>
                </a:cubicBezTo>
                <a:cubicBezTo>
                  <a:pt x="837" y="154"/>
                  <a:pt x="843" y="171"/>
                  <a:pt x="864" y="184"/>
                </a:cubicBezTo>
                <a:cubicBezTo>
                  <a:pt x="873" y="214"/>
                  <a:pt x="866" y="198"/>
                  <a:pt x="892" y="236"/>
                </a:cubicBezTo>
                <a:cubicBezTo>
                  <a:pt x="896" y="242"/>
                  <a:pt x="904" y="253"/>
                  <a:pt x="904" y="253"/>
                </a:cubicBezTo>
                <a:cubicBezTo>
                  <a:pt x="912" y="302"/>
                  <a:pt x="917" y="332"/>
                  <a:pt x="921" y="386"/>
                </a:cubicBezTo>
                <a:cubicBezTo>
                  <a:pt x="917" y="475"/>
                  <a:pt x="915" y="539"/>
                  <a:pt x="898" y="622"/>
                </a:cubicBezTo>
                <a:cubicBezTo>
                  <a:pt x="893" y="648"/>
                  <a:pt x="869" y="697"/>
                  <a:pt x="869" y="697"/>
                </a:cubicBezTo>
                <a:cubicBezTo>
                  <a:pt x="864" y="722"/>
                  <a:pt x="855" y="739"/>
                  <a:pt x="841" y="760"/>
                </a:cubicBezTo>
                <a:cubicBezTo>
                  <a:pt x="818" y="850"/>
                  <a:pt x="732" y="940"/>
                  <a:pt x="668" y="1002"/>
                </a:cubicBezTo>
                <a:cubicBezTo>
                  <a:pt x="639" y="1030"/>
                  <a:pt x="616" y="1056"/>
                  <a:pt x="581" y="1077"/>
                </a:cubicBezTo>
                <a:cubicBezTo>
                  <a:pt x="563" y="1102"/>
                  <a:pt x="544" y="1123"/>
                  <a:pt x="518" y="1140"/>
                </a:cubicBezTo>
                <a:cubicBezTo>
                  <a:pt x="497" y="1168"/>
                  <a:pt x="467" y="1179"/>
                  <a:pt x="437" y="1198"/>
                </a:cubicBezTo>
                <a:cubicBezTo>
                  <a:pt x="374" y="1236"/>
                  <a:pt x="315" y="1268"/>
                  <a:pt x="242" y="1284"/>
                </a:cubicBezTo>
                <a:cubicBezTo>
                  <a:pt x="226" y="1282"/>
                  <a:pt x="210" y="1283"/>
                  <a:pt x="195" y="1278"/>
                </a:cubicBezTo>
                <a:cubicBezTo>
                  <a:pt x="176" y="1271"/>
                  <a:pt x="166" y="1230"/>
                  <a:pt x="155" y="1215"/>
                </a:cubicBezTo>
                <a:cubicBezTo>
                  <a:pt x="139" y="1169"/>
                  <a:pt x="118" y="1124"/>
                  <a:pt x="103" y="1077"/>
                </a:cubicBezTo>
                <a:cubicBezTo>
                  <a:pt x="97" y="1058"/>
                  <a:pt x="74" y="1025"/>
                  <a:pt x="74" y="1025"/>
                </a:cubicBezTo>
                <a:cubicBezTo>
                  <a:pt x="69" y="1001"/>
                  <a:pt x="63" y="984"/>
                  <a:pt x="51" y="962"/>
                </a:cubicBezTo>
                <a:cubicBezTo>
                  <a:pt x="44" y="930"/>
                  <a:pt x="31" y="910"/>
                  <a:pt x="17" y="881"/>
                </a:cubicBezTo>
                <a:cubicBezTo>
                  <a:pt x="0" y="782"/>
                  <a:pt x="3" y="760"/>
                  <a:pt x="11" y="622"/>
                </a:cubicBezTo>
                <a:cubicBezTo>
                  <a:pt x="16" y="531"/>
                  <a:pt x="17" y="425"/>
                  <a:pt x="57" y="340"/>
                </a:cubicBezTo>
                <a:cubicBezTo>
                  <a:pt x="63" y="309"/>
                  <a:pt x="71" y="277"/>
                  <a:pt x="80" y="247"/>
                </a:cubicBezTo>
                <a:cubicBezTo>
                  <a:pt x="86" y="226"/>
                  <a:pt x="103" y="196"/>
                  <a:pt x="103" y="173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lgDash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9" name="Freeform 37">
            <a:extLst>
              <a:ext uri="{FF2B5EF4-FFF2-40B4-BE49-F238E27FC236}">
                <a16:creationId xmlns:a16="http://schemas.microsoft.com/office/drawing/2014/main" id="{DBE519CC-24A5-4D97-BEB9-5F48E368FD0A}"/>
              </a:ext>
            </a:extLst>
          </p:cNvPr>
          <p:cNvSpPr>
            <a:spLocks/>
          </p:cNvSpPr>
          <p:nvPr/>
        </p:nvSpPr>
        <p:spPr bwMode="auto">
          <a:xfrm>
            <a:off x="3246777" y="2159810"/>
            <a:ext cx="1474787" cy="1992312"/>
          </a:xfrm>
          <a:custGeom>
            <a:avLst/>
            <a:gdLst>
              <a:gd name="T0" fmla="*/ 2147483647 w 929"/>
              <a:gd name="T1" fmla="*/ 2147483647 h 1255"/>
              <a:gd name="T2" fmla="*/ 2147483647 w 929"/>
              <a:gd name="T3" fmla="*/ 2147483647 h 1255"/>
              <a:gd name="T4" fmla="*/ 2147483647 w 929"/>
              <a:gd name="T5" fmla="*/ 2147483647 h 1255"/>
              <a:gd name="T6" fmla="*/ 2147483647 w 929"/>
              <a:gd name="T7" fmla="*/ 2147483647 h 1255"/>
              <a:gd name="T8" fmla="*/ 2147483647 w 929"/>
              <a:gd name="T9" fmla="*/ 0 h 1255"/>
              <a:gd name="T10" fmla="*/ 2147483647 w 929"/>
              <a:gd name="T11" fmla="*/ 2147483647 h 1255"/>
              <a:gd name="T12" fmla="*/ 2147483647 w 929"/>
              <a:gd name="T13" fmla="*/ 2147483647 h 1255"/>
              <a:gd name="T14" fmla="*/ 2147483647 w 929"/>
              <a:gd name="T15" fmla="*/ 2147483647 h 1255"/>
              <a:gd name="T16" fmla="*/ 2147483647 w 929"/>
              <a:gd name="T17" fmla="*/ 2147483647 h 1255"/>
              <a:gd name="T18" fmla="*/ 2147483647 w 929"/>
              <a:gd name="T19" fmla="*/ 2147483647 h 1255"/>
              <a:gd name="T20" fmla="*/ 2147483647 w 929"/>
              <a:gd name="T21" fmla="*/ 2147483647 h 1255"/>
              <a:gd name="T22" fmla="*/ 2147483647 w 929"/>
              <a:gd name="T23" fmla="*/ 2147483647 h 1255"/>
              <a:gd name="T24" fmla="*/ 2147483647 w 929"/>
              <a:gd name="T25" fmla="*/ 2147483647 h 1255"/>
              <a:gd name="T26" fmla="*/ 2147483647 w 929"/>
              <a:gd name="T27" fmla="*/ 2147483647 h 1255"/>
              <a:gd name="T28" fmla="*/ 2147483647 w 929"/>
              <a:gd name="T29" fmla="*/ 2147483647 h 1255"/>
              <a:gd name="T30" fmla="*/ 2147483647 w 929"/>
              <a:gd name="T31" fmla="*/ 2147483647 h 1255"/>
              <a:gd name="T32" fmla="*/ 2147483647 w 929"/>
              <a:gd name="T33" fmla="*/ 2147483647 h 1255"/>
              <a:gd name="T34" fmla="*/ 2147483647 w 929"/>
              <a:gd name="T35" fmla="*/ 2147483647 h 1255"/>
              <a:gd name="T36" fmla="*/ 2147483647 w 929"/>
              <a:gd name="T37" fmla="*/ 2147483647 h 1255"/>
              <a:gd name="T38" fmla="*/ 2147483647 w 929"/>
              <a:gd name="T39" fmla="*/ 2147483647 h 1255"/>
              <a:gd name="T40" fmla="*/ 2147483647 w 929"/>
              <a:gd name="T41" fmla="*/ 2147483647 h 1255"/>
              <a:gd name="T42" fmla="*/ 2147483647 w 929"/>
              <a:gd name="T43" fmla="*/ 2147483647 h 1255"/>
              <a:gd name="T44" fmla="*/ 2147483647 w 929"/>
              <a:gd name="T45" fmla="*/ 2147483647 h 1255"/>
              <a:gd name="T46" fmla="*/ 2147483647 w 929"/>
              <a:gd name="T47" fmla="*/ 2147483647 h 1255"/>
              <a:gd name="T48" fmla="*/ 2147483647 w 929"/>
              <a:gd name="T49" fmla="*/ 2147483647 h 1255"/>
              <a:gd name="T50" fmla="*/ 2147483647 w 929"/>
              <a:gd name="T51" fmla="*/ 2147483647 h 1255"/>
              <a:gd name="T52" fmla="*/ 2147483647 w 929"/>
              <a:gd name="T53" fmla="*/ 2147483647 h 1255"/>
              <a:gd name="T54" fmla="*/ 2147483647 w 929"/>
              <a:gd name="T55" fmla="*/ 2147483647 h 1255"/>
              <a:gd name="T56" fmla="*/ 2147483647 w 929"/>
              <a:gd name="T57" fmla="*/ 2147483647 h 1255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929" h="1255">
                <a:moveTo>
                  <a:pt x="31" y="282"/>
                </a:moveTo>
                <a:cubicBezTo>
                  <a:pt x="52" y="274"/>
                  <a:pt x="64" y="260"/>
                  <a:pt x="83" y="247"/>
                </a:cubicBezTo>
                <a:cubicBezTo>
                  <a:pt x="92" y="217"/>
                  <a:pt x="117" y="218"/>
                  <a:pt x="140" y="201"/>
                </a:cubicBezTo>
                <a:cubicBezTo>
                  <a:pt x="176" y="175"/>
                  <a:pt x="200" y="140"/>
                  <a:pt x="244" y="127"/>
                </a:cubicBezTo>
                <a:cubicBezTo>
                  <a:pt x="326" y="65"/>
                  <a:pt x="424" y="34"/>
                  <a:pt x="520" y="0"/>
                </a:cubicBezTo>
                <a:cubicBezTo>
                  <a:pt x="523" y="0"/>
                  <a:pt x="575" y="4"/>
                  <a:pt x="590" y="11"/>
                </a:cubicBezTo>
                <a:cubicBezTo>
                  <a:pt x="640" y="35"/>
                  <a:pt x="679" y="78"/>
                  <a:pt x="734" y="92"/>
                </a:cubicBezTo>
                <a:cubicBezTo>
                  <a:pt x="751" y="109"/>
                  <a:pt x="759" y="125"/>
                  <a:pt x="780" y="138"/>
                </a:cubicBezTo>
                <a:cubicBezTo>
                  <a:pt x="791" y="176"/>
                  <a:pt x="820" y="207"/>
                  <a:pt x="837" y="242"/>
                </a:cubicBezTo>
                <a:cubicBezTo>
                  <a:pt x="853" y="275"/>
                  <a:pt x="864" y="308"/>
                  <a:pt x="883" y="340"/>
                </a:cubicBezTo>
                <a:cubicBezTo>
                  <a:pt x="889" y="362"/>
                  <a:pt x="894" y="378"/>
                  <a:pt x="906" y="397"/>
                </a:cubicBezTo>
                <a:cubicBezTo>
                  <a:pt x="914" y="429"/>
                  <a:pt x="925" y="449"/>
                  <a:pt x="929" y="484"/>
                </a:cubicBezTo>
                <a:cubicBezTo>
                  <a:pt x="927" y="511"/>
                  <a:pt x="926" y="575"/>
                  <a:pt x="918" y="610"/>
                </a:cubicBezTo>
                <a:cubicBezTo>
                  <a:pt x="915" y="622"/>
                  <a:pt x="906" y="645"/>
                  <a:pt x="906" y="645"/>
                </a:cubicBezTo>
                <a:cubicBezTo>
                  <a:pt x="899" y="704"/>
                  <a:pt x="874" y="811"/>
                  <a:pt x="837" y="858"/>
                </a:cubicBezTo>
                <a:cubicBezTo>
                  <a:pt x="830" y="877"/>
                  <a:pt x="824" y="904"/>
                  <a:pt x="814" y="921"/>
                </a:cubicBezTo>
                <a:cubicBezTo>
                  <a:pt x="807" y="934"/>
                  <a:pt x="794" y="944"/>
                  <a:pt x="785" y="956"/>
                </a:cubicBezTo>
                <a:cubicBezTo>
                  <a:pt x="774" y="994"/>
                  <a:pt x="744" y="1032"/>
                  <a:pt x="716" y="1060"/>
                </a:cubicBezTo>
                <a:cubicBezTo>
                  <a:pt x="688" y="1118"/>
                  <a:pt x="644" y="1154"/>
                  <a:pt x="590" y="1186"/>
                </a:cubicBezTo>
                <a:cubicBezTo>
                  <a:pt x="573" y="1196"/>
                  <a:pt x="554" y="1209"/>
                  <a:pt x="538" y="1221"/>
                </a:cubicBezTo>
                <a:cubicBezTo>
                  <a:pt x="502" y="1246"/>
                  <a:pt x="415" y="1252"/>
                  <a:pt x="376" y="1255"/>
                </a:cubicBezTo>
                <a:cubicBezTo>
                  <a:pt x="259" y="1252"/>
                  <a:pt x="195" y="1249"/>
                  <a:pt x="94" y="1232"/>
                </a:cubicBezTo>
                <a:cubicBezTo>
                  <a:pt x="84" y="1204"/>
                  <a:pt x="72" y="1176"/>
                  <a:pt x="54" y="1152"/>
                </a:cubicBezTo>
                <a:cubicBezTo>
                  <a:pt x="47" y="1125"/>
                  <a:pt x="41" y="1100"/>
                  <a:pt x="25" y="1077"/>
                </a:cubicBezTo>
                <a:cubicBezTo>
                  <a:pt x="15" y="1039"/>
                  <a:pt x="10" y="1000"/>
                  <a:pt x="2" y="962"/>
                </a:cubicBezTo>
                <a:cubicBezTo>
                  <a:pt x="3" y="937"/>
                  <a:pt x="0" y="846"/>
                  <a:pt x="14" y="800"/>
                </a:cubicBezTo>
                <a:cubicBezTo>
                  <a:pt x="20" y="779"/>
                  <a:pt x="37" y="737"/>
                  <a:pt x="37" y="737"/>
                </a:cubicBezTo>
                <a:cubicBezTo>
                  <a:pt x="44" y="692"/>
                  <a:pt x="55" y="650"/>
                  <a:pt x="60" y="605"/>
                </a:cubicBezTo>
                <a:cubicBezTo>
                  <a:pt x="64" y="524"/>
                  <a:pt x="120" y="282"/>
                  <a:pt x="31" y="282"/>
                </a:cubicBez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lgDash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C5A220F-9DEF-486E-A7F8-E2D9E9370E85}"/>
              </a:ext>
            </a:extLst>
          </p:cNvPr>
          <p:cNvSpPr/>
          <p:nvPr/>
        </p:nvSpPr>
        <p:spPr>
          <a:xfrm>
            <a:off x="6422571" y="2307447"/>
            <a:ext cx="3486539" cy="106997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7EA907E-A989-4B56-9A60-A6AE04C8A957}"/>
              </a:ext>
            </a:extLst>
          </p:cNvPr>
          <p:cNvSpPr txBox="1"/>
          <p:nvPr/>
        </p:nvSpPr>
        <p:spPr>
          <a:xfrm>
            <a:off x="9909110" y="2676521"/>
            <a:ext cx="114550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投影下移</a:t>
            </a:r>
          </a:p>
        </p:txBody>
      </p:sp>
    </p:spTree>
    <p:extLst>
      <p:ext uri="{BB962C8B-B14F-4D97-AF65-F5344CB8AC3E}">
        <p14:creationId xmlns:p14="http://schemas.microsoft.com/office/powerpoint/2010/main" val="9478164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47CE92-E7A2-42F0-8AC8-825C835A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Example Two 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738939-4488-40BA-B1BE-8647ED4CB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Consider the following insurance database, where the primary keys are underlined, </a:t>
            </a:r>
          </a:p>
          <a:p>
            <a:pPr lvl="1" eaLnBrk="1" hangingPunct="1"/>
            <a:r>
              <a:rPr lang="en-US" altLang="zh-CN" b="1" i="1" dirty="0"/>
              <a:t>Person</a:t>
            </a:r>
            <a:r>
              <a:rPr lang="en-US" altLang="zh-CN" dirty="0"/>
              <a:t>(</a:t>
            </a:r>
            <a:r>
              <a:rPr lang="en-US" altLang="zh-CN" u="sng" dirty="0"/>
              <a:t>driver-id</a:t>
            </a:r>
            <a:r>
              <a:rPr lang="en-US" altLang="zh-CN" dirty="0"/>
              <a:t>, name, address) </a:t>
            </a:r>
          </a:p>
          <a:p>
            <a:pPr lvl="1" eaLnBrk="1" hangingPunct="1"/>
            <a:r>
              <a:rPr lang="en-US" altLang="zh-CN" b="1" i="1" dirty="0"/>
              <a:t>Car</a:t>
            </a:r>
            <a:r>
              <a:rPr lang="en-US" altLang="zh-CN" dirty="0"/>
              <a:t>(</a:t>
            </a:r>
            <a:r>
              <a:rPr lang="en-US" altLang="zh-CN" u="sng" dirty="0"/>
              <a:t>license</a:t>
            </a:r>
            <a:r>
              <a:rPr lang="en-US" altLang="zh-CN" dirty="0"/>
              <a:t>, model, year)</a:t>
            </a:r>
          </a:p>
          <a:p>
            <a:pPr lvl="1" eaLnBrk="1" hangingPunct="1"/>
            <a:r>
              <a:rPr lang="en-US" altLang="zh-CN" b="1" i="1" dirty="0"/>
              <a:t>Accident</a:t>
            </a:r>
            <a:r>
              <a:rPr lang="en-US" altLang="zh-CN" dirty="0"/>
              <a:t>(</a:t>
            </a:r>
            <a:r>
              <a:rPr lang="en-US" altLang="zh-CN" u="sng" dirty="0"/>
              <a:t>report-number</a:t>
            </a:r>
            <a:r>
              <a:rPr lang="en-US" altLang="zh-CN" dirty="0"/>
              <a:t>, date, location)</a:t>
            </a:r>
          </a:p>
          <a:p>
            <a:pPr lvl="1" eaLnBrk="1" hangingPunct="1"/>
            <a:r>
              <a:rPr lang="en-US" altLang="zh-CN" b="1" i="1" dirty="0"/>
              <a:t>Participated</a:t>
            </a:r>
            <a:r>
              <a:rPr lang="en-US" altLang="zh-CN" dirty="0"/>
              <a:t>(</a:t>
            </a:r>
            <a:r>
              <a:rPr lang="en-US" altLang="zh-CN" u="sng" dirty="0"/>
              <a:t>driver-id</a:t>
            </a:r>
            <a:r>
              <a:rPr lang="en-US" altLang="zh-CN" dirty="0"/>
              <a:t> , </a:t>
            </a:r>
            <a:r>
              <a:rPr lang="en-US" altLang="zh-CN" u="sng" dirty="0"/>
              <a:t>license</a:t>
            </a:r>
            <a:r>
              <a:rPr lang="en-US" altLang="zh-CN" dirty="0"/>
              <a:t>, </a:t>
            </a:r>
            <a:r>
              <a:rPr lang="en-US" altLang="zh-CN" u="sng" dirty="0"/>
              <a:t>report-number</a:t>
            </a:r>
            <a:r>
              <a:rPr lang="en-US" altLang="zh-CN" dirty="0"/>
              <a:t>, damage-amount)</a:t>
            </a:r>
            <a:endParaRPr lang="en-US" altLang="zh-CN" b="1" dirty="0"/>
          </a:p>
          <a:p>
            <a:endParaRPr lang="en-US" altLang="zh-CN" dirty="0"/>
          </a:p>
          <a:p>
            <a:r>
              <a:rPr lang="en-US" altLang="zh-CN" dirty="0"/>
              <a:t>Problems</a:t>
            </a:r>
          </a:p>
          <a:p>
            <a:pPr lvl="1" eaLnBrk="1" hangingPunct="1"/>
            <a:r>
              <a:rPr lang="en-US" altLang="zh-CN" dirty="0"/>
              <a:t>Give a SQL statement to find out the </a:t>
            </a:r>
            <a:r>
              <a:rPr lang="en-US" altLang="zh-CN" b="1" i="1" dirty="0"/>
              <a:t>driver name</a:t>
            </a:r>
            <a:r>
              <a:rPr lang="en-US" altLang="zh-CN" dirty="0"/>
              <a:t>,</a:t>
            </a:r>
            <a:r>
              <a:rPr lang="en-US" altLang="zh-CN" b="1" dirty="0"/>
              <a:t> </a:t>
            </a:r>
            <a:r>
              <a:rPr lang="en-US" altLang="zh-CN" b="1" i="1" dirty="0"/>
              <a:t>license</a:t>
            </a:r>
            <a:r>
              <a:rPr lang="en-US" altLang="zh-CN" dirty="0"/>
              <a:t>, </a:t>
            </a:r>
            <a:r>
              <a:rPr lang="en-US" altLang="zh-CN" b="1" i="1" dirty="0"/>
              <a:t>report-number</a:t>
            </a:r>
            <a:r>
              <a:rPr lang="en-US" altLang="zh-CN" dirty="0"/>
              <a:t> of the </a:t>
            </a:r>
            <a:r>
              <a:rPr lang="en-US" altLang="zh-CN" b="1" i="1" dirty="0"/>
              <a:t>accidents</a:t>
            </a:r>
            <a:r>
              <a:rPr lang="en-US" altLang="zh-CN" dirty="0"/>
              <a:t> which happened in </a:t>
            </a:r>
            <a:r>
              <a:rPr lang="en-US" altLang="zh-CN" i="1" dirty="0"/>
              <a:t>Beijing</a:t>
            </a:r>
            <a:r>
              <a:rPr lang="en-US" altLang="zh-CN" dirty="0"/>
              <a:t> and </a:t>
            </a:r>
            <a:r>
              <a:rPr lang="en-US" altLang="zh-CN" i="1" dirty="0"/>
              <a:t>before May 3, 2018</a:t>
            </a:r>
          </a:p>
          <a:p>
            <a:pPr lvl="1" eaLnBrk="1" hangingPunct="1"/>
            <a:r>
              <a:rPr lang="en-US" altLang="zh-CN" dirty="0"/>
              <a:t>Give the initial query tree for this query,  and construct an optimized and equivalent </a:t>
            </a:r>
            <a:r>
              <a:rPr lang="en-US" altLang="zh-CN" i="1" dirty="0"/>
              <a:t>relational algebra</a:t>
            </a:r>
            <a:r>
              <a:rPr lang="en-US" altLang="zh-CN" dirty="0"/>
              <a:t> </a:t>
            </a:r>
            <a:r>
              <a:rPr lang="en-US" altLang="zh-CN" i="1" dirty="0"/>
              <a:t>expression</a:t>
            </a:r>
            <a:r>
              <a:rPr lang="en-US" altLang="zh-CN" dirty="0"/>
              <a:t> for it by means of  heuristic optimization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9DE78A-D8D0-47F5-B357-BCA93D2C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AFEF6-9FEB-48DA-B9BD-76E0A3DAD1AE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8D4A48-36E4-4F80-8966-9964BE75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64076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1C8D8E-3FC0-4878-8F1B-14D5FBCA9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Example Two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740B6E-F08A-4643-8705-5723D2C46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Step1. SQL statement</a:t>
            </a:r>
          </a:p>
          <a:p>
            <a:pPr lvl="1"/>
            <a:r>
              <a:rPr lang="en-US" altLang="zh-CN" b="1" dirty="0"/>
              <a:t>Select</a:t>
            </a:r>
            <a:r>
              <a:rPr lang="en-US" altLang="zh-CN" dirty="0"/>
              <a:t>  </a:t>
            </a:r>
            <a:r>
              <a:rPr lang="en-US" altLang="zh-CN" i="1" dirty="0"/>
              <a:t>name, license, </a:t>
            </a:r>
            <a:r>
              <a:rPr lang="en-US" altLang="zh-CN" i="1" dirty="0" err="1"/>
              <a:t>Accident.report</a:t>
            </a:r>
            <a:r>
              <a:rPr lang="en-US" altLang="zh-CN" i="1" dirty="0"/>
              <a:t>-number</a:t>
            </a:r>
          </a:p>
          <a:p>
            <a:pPr marL="742950" lvl="1" indent="-285750" eaLnBrk="1" hangingPunct="1">
              <a:buFont typeface="Wingdings" pitchFamily="2" charset="2"/>
              <a:buNone/>
            </a:pPr>
            <a:r>
              <a:rPr lang="en-US" altLang="zh-CN" i="1" dirty="0"/>
              <a:t>    </a:t>
            </a:r>
            <a:r>
              <a:rPr lang="en-US" altLang="zh-CN" b="1" dirty="0"/>
              <a:t>From </a:t>
            </a:r>
            <a:r>
              <a:rPr lang="en-US" altLang="zh-CN" dirty="0"/>
              <a:t>  </a:t>
            </a:r>
            <a:r>
              <a:rPr lang="en-US" altLang="zh-CN" i="1" dirty="0"/>
              <a:t>Person, Participate, Accident     </a:t>
            </a:r>
          </a:p>
          <a:p>
            <a:pPr marL="742950" lvl="1" indent="-285750" eaLnBrk="1" hangingPunct="1">
              <a:buFont typeface="Wingdings" pitchFamily="2" charset="2"/>
              <a:buNone/>
            </a:pPr>
            <a:r>
              <a:rPr lang="en-US" altLang="zh-CN" i="1" dirty="0"/>
              <a:t>    </a:t>
            </a:r>
            <a:r>
              <a:rPr lang="en-US" altLang="zh-CN" b="1" dirty="0"/>
              <a:t>Where</a:t>
            </a:r>
            <a:r>
              <a:rPr lang="en-US" altLang="zh-CN" dirty="0"/>
              <a:t>  </a:t>
            </a:r>
            <a:r>
              <a:rPr lang="en-US" altLang="zh-CN" dirty="0" err="1"/>
              <a:t>Person.driver_id</a:t>
            </a:r>
            <a:r>
              <a:rPr lang="en-US" altLang="zh-CN" dirty="0"/>
              <a:t> = </a:t>
            </a:r>
            <a:r>
              <a:rPr lang="en-US" altLang="zh-CN" dirty="0" err="1"/>
              <a:t>Participate.driver_id</a:t>
            </a:r>
            <a:r>
              <a:rPr lang="en-US" altLang="zh-CN" dirty="0"/>
              <a:t>  </a:t>
            </a:r>
            <a:r>
              <a:rPr lang="en-US" altLang="zh-CN" b="1" dirty="0"/>
              <a:t>AND</a:t>
            </a:r>
          </a:p>
          <a:p>
            <a:pPr marL="742950" lvl="1" indent="-285750" eaLnBrk="1" hangingPunct="1">
              <a:buFont typeface="Wingdings" pitchFamily="2" charset="2"/>
              <a:buNone/>
            </a:pPr>
            <a:r>
              <a:rPr lang="en-US" altLang="zh-CN" dirty="0"/>
              <a:t>                 </a:t>
            </a:r>
            <a:r>
              <a:rPr lang="en-US" altLang="zh-CN" dirty="0" err="1"/>
              <a:t>Accident.report_number</a:t>
            </a:r>
            <a:r>
              <a:rPr lang="en-US" altLang="zh-CN" dirty="0"/>
              <a:t> = </a:t>
            </a:r>
            <a:r>
              <a:rPr lang="en-US" altLang="zh-CN" dirty="0" err="1"/>
              <a:t>Participate.report_number</a:t>
            </a:r>
            <a:endParaRPr lang="en-US" altLang="zh-CN" dirty="0"/>
          </a:p>
          <a:p>
            <a:pPr marL="742950" lvl="1" indent="-285750" eaLnBrk="1" hangingPunct="1">
              <a:buFont typeface="Wingdings" pitchFamily="2" charset="2"/>
              <a:buNone/>
            </a:pPr>
            <a:r>
              <a:rPr lang="en-US" altLang="zh-CN" dirty="0"/>
              <a:t>                 </a:t>
            </a:r>
            <a:r>
              <a:rPr lang="en-US" altLang="zh-CN" b="1" dirty="0"/>
              <a:t>AND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Location=Beijing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FF0000"/>
                </a:solidFill>
              </a:rPr>
              <a:t>date &lt; 5/3/2018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 eaLnBrk="1" hangingPunct="1"/>
            <a:endParaRPr lang="en-US" altLang="zh-CN" dirty="0"/>
          </a:p>
          <a:p>
            <a:r>
              <a:rPr lang="en-US" altLang="zh-CN" dirty="0"/>
              <a:t>Step2. Initial expression</a:t>
            </a:r>
          </a:p>
          <a:p>
            <a:pPr marL="342900" indent="-342900" eaLnBrk="1" hangingPunct="1">
              <a:buFont typeface="Wingdings" pitchFamily="2" charset="2"/>
              <a:buNone/>
            </a:pPr>
            <a:r>
              <a:rPr lang="en-US" altLang="zh-CN" dirty="0"/>
              <a:t> </a:t>
            </a:r>
            <a:r>
              <a:rPr kumimoji="0" lang="en-US" altLang="zh-CN" dirty="0">
                <a:sym typeface="Symbol" pitchFamily="18" charset="2"/>
              </a:rPr>
              <a:t></a:t>
            </a:r>
            <a:r>
              <a:rPr lang="en-US" altLang="zh-CN" baseline="-25000" dirty="0"/>
              <a:t> name, license, </a:t>
            </a:r>
            <a:r>
              <a:rPr lang="en-US" altLang="zh-CN" baseline="-25000" dirty="0" err="1"/>
              <a:t>Accident.report</a:t>
            </a:r>
            <a:r>
              <a:rPr lang="en-US" altLang="zh-CN" baseline="-25000" dirty="0"/>
              <a:t>-number</a:t>
            </a:r>
            <a:r>
              <a:rPr lang="en-US" altLang="zh-CN" i="1" dirty="0"/>
              <a:t> </a:t>
            </a:r>
          </a:p>
          <a:p>
            <a:pPr marL="342900" indent="-342900" eaLnBrk="1" hangingPunct="1">
              <a:buFont typeface="Wingdings" pitchFamily="2" charset="2"/>
              <a:buNone/>
            </a:pPr>
            <a:r>
              <a:rPr lang="en-US" altLang="zh-CN" i="1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sym typeface="Symbol" pitchFamily="18" charset="2"/>
              </a:rPr>
              <a:t> </a:t>
            </a:r>
            <a:r>
              <a:rPr lang="en-US" altLang="zh-CN" baseline="-25000" dirty="0" err="1">
                <a:solidFill>
                  <a:srgbClr val="2D0EE4"/>
                </a:solidFill>
              </a:rPr>
              <a:t>Person.driver_id</a:t>
            </a:r>
            <a:r>
              <a:rPr lang="en-US" altLang="zh-CN" baseline="-25000" dirty="0">
                <a:solidFill>
                  <a:srgbClr val="2D0EE4"/>
                </a:solidFill>
              </a:rPr>
              <a:t> = </a:t>
            </a:r>
            <a:r>
              <a:rPr lang="en-US" altLang="zh-CN" baseline="-25000" dirty="0" err="1">
                <a:solidFill>
                  <a:srgbClr val="2D0EE4"/>
                </a:solidFill>
              </a:rPr>
              <a:t>Participate.driver_id</a:t>
            </a:r>
            <a:r>
              <a:rPr lang="en-US" altLang="zh-CN" baseline="-25000" dirty="0">
                <a:solidFill>
                  <a:srgbClr val="2D0EE4"/>
                </a:solidFill>
              </a:rPr>
              <a:t>  AND </a:t>
            </a:r>
            <a:r>
              <a:rPr lang="en-US" altLang="zh-CN" baseline="-25000" dirty="0" err="1">
                <a:solidFill>
                  <a:srgbClr val="2D0EE4"/>
                </a:solidFill>
              </a:rPr>
              <a:t>Accident.report_number</a:t>
            </a:r>
            <a:r>
              <a:rPr lang="en-US" altLang="zh-CN" baseline="-25000" dirty="0">
                <a:solidFill>
                  <a:srgbClr val="2D0EE4"/>
                </a:solidFill>
              </a:rPr>
              <a:t> = </a:t>
            </a:r>
            <a:r>
              <a:rPr lang="en-US" altLang="zh-CN" baseline="-25000" dirty="0" err="1">
                <a:solidFill>
                  <a:srgbClr val="2D0EE4"/>
                </a:solidFill>
              </a:rPr>
              <a:t>Participate.report_number</a:t>
            </a:r>
            <a:r>
              <a:rPr lang="en-US" altLang="zh-CN" baseline="-25000" dirty="0"/>
              <a:t> AND  </a:t>
            </a:r>
            <a:r>
              <a:rPr lang="en-US" altLang="zh-CN" baseline="-25000" dirty="0">
                <a:solidFill>
                  <a:srgbClr val="FF0000"/>
                </a:solidFill>
              </a:rPr>
              <a:t>Location=Beijing </a:t>
            </a:r>
            <a:r>
              <a:rPr lang="en-US" altLang="zh-CN" baseline="-25000" dirty="0"/>
              <a:t>AND </a:t>
            </a:r>
            <a:r>
              <a:rPr lang="en-US" altLang="zh-CN" baseline="-25000" dirty="0">
                <a:solidFill>
                  <a:srgbClr val="FF0000"/>
                </a:solidFill>
              </a:rPr>
              <a:t>date &lt; 5/3/2016</a:t>
            </a:r>
            <a:r>
              <a:rPr lang="en-US" altLang="zh-CN" baseline="-25000" dirty="0"/>
              <a:t> </a:t>
            </a:r>
          </a:p>
          <a:p>
            <a:pPr marL="342900" indent="-342900" eaLnBrk="1" hangingPunct="1">
              <a:buFont typeface="Wingdings" pitchFamily="2" charset="2"/>
              <a:buNone/>
            </a:pPr>
            <a:r>
              <a:rPr lang="en-US" altLang="zh-CN" baseline="-25000" dirty="0"/>
              <a:t>     </a:t>
            </a:r>
            <a:r>
              <a:rPr kumimoji="0" lang="en-US" altLang="zh-CN" dirty="0"/>
              <a:t>(</a:t>
            </a:r>
            <a:r>
              <a:rPr lang="en-US" altLang="zh-CN" dirty="0"/>
              <a:t>Person </a:t>
            </a:r>
            <a:r>
              <a:rPr kumimoji="0" lang="en-US" altLang="zh-CN" dirty="0"/>
              <a:t>╳</a:t>
            </a:r>
            <a:r>
              <a:rPr lang="en-US" altLang="zh-CN" dirty="0"/>
              <a:t> Participate </a:t>
            </a:r>
            <a:r>
              <a:rPr kumimoji="0" lang="en-US" altLang="zh-CN" dirty="0"/>
              <a:t>╳</a:t>
            </a:r>
            <a:r>
              <a:rPr lang="en-US" altLang="zh-CN" dirty="0"/>
              <a:t> Accident )</a:t>
            </a:r>
            <a:endParaRPr kumimoji="0"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6E0DA1-8A66-4C12-95DD-9A09C97F5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827DD-FFEE-442F-91C4-1055E0F072C9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0EC3B8-3B5A-438B-B2A1-6AF5112C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72</a:t>
            </a:fld>
            <a:endParaRPr lang="zh-CN" alt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2F386CD1-18B3-42D7-9450-3B14916A6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7038" y="2198883"/>
            <a:ext cx="2824162" cy="4000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>
                <a:latin typeface="+mn-lt"/>
                <a:ea typeface="微软雅黑 Light" panose="020B0502040204020203" pitchFamily="34" charset="-122"/>
              </a:rPr>
              <a:t>注意：不需要关系</a:t>
            </a:r>
            <a:r>
              <a:rPr lang="en-US" altLang="zh-CN" sz="2000" b="1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Car</a:t>
            </a:r>
            <a:endParaRPr lang="zh-CN" altLang="en-US" sz="2000" b="1">
              <a:solidFill>
                <a:srgbClr val="FF0000"/>
              </a:solidFill>
              <a:latin typeface="+mn-lt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14672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C33235-74F0-4A44-A4D2-1D8ED5493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09DCB8-0386-4842-8DAD-42E840857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74069-C2CB-4975-B912-EAF9435A3FB7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18" name="Text Box 2">
            <a:extLst>
              <a:ext uri="{FF2B5EF4-FFF2-40B4-BE49-F238E27FC236}">
                <a16:creationId xmlns:a16="http://schemas.microsoft.com/office/drawing/2014/main" id="{4A8894D3-46AA-4633-AE4D-870B3FA5E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827" y="509762"/>
            <a:ext cx="435768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0" lang="en-US" altLang="zh-CN" sz="2800">
                <a:latin typeface="+mn-lt"/>
                <a:sym typeface="Symbol" pitchFamily="18" charset="2"/>
              </a:rPr>
              <a:t></a:t>
            </a:r>
            <a:r>
              <a:rPr lang="en-US" altLang="zh-CN" sz="2800" baseline="-25000">
                <a:latin typeface="+mn-lt"/>
              </a:rPr>
              <a:t> name, license, Accident.report-number</a:t>
            </a:r>
            <a:r>
              <a:rPr lang="en-US" altLang="zh-CN" sz="2800" i="1">
                <a:latin typeface="+mn-lt"/>
              </a:rPr>
              <a:t> </a:t>
            </a:r>
            <a:endParaRPr lang="zh-CN" altLang="en-US">
              <a:latin typeface="+mn-lt"/>
            </a:endParaRPr>
          </a:p>
        </p:txBody>
      </p:sp>
      <p:sp>
        <p:nvSpPr>
          <p:cNvPr id="19" name="Line 3">
            <a:extLst>
              <a:ext uri="{FF2B5EF4-FFF2-40B4-BE49-F238E27FC236}">
                <a16:creationId xmlns:a16="http://schemas.microsoft.com/office/drawing/2014/main" id="{6B59A93A-24DB-4BF3-8825-86DA55D0B60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61427" y="104316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54C0C077-76F6-4D5C-9EDC-094421BF2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6564" y="1477036"/>
            <a:ext cx="5799124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latin typeface="+mn-lt"/>
                <a:sym typeface="Symbol" pitchFamily="18" charset="2"/>
              </a:rPr>
              <a:t> </a:t>
            </a:r>
            <a:r>
              <a:rPr lang="en-US" altLang="zh-CN" sz="2800" baseline="-25000" dirty="0" err="1">
                <a:solidFill>
                  <a:srgbClr val="2D0EE4"/>
                </a:solidFill>
                <a:latin typeface="+mn-lt"/>
              </a:rPr>
              <a:t>Person.driver_id</a:t>
            </a:r>
            <a:r>
              <a:rPr lang="en-US" altLang="zh-CN" sz="2800" baseline="-25000" dirty="0">
                <a:solidFill>
                  <a:srgbClr val="2D0EE4"/>
                </a:solidFill>
                <a:latin typeface="+mn-lt"/>
              </a:rPr>
              <a:t> = </a:t>
            </a:r>
            <a:r>
              <a:rPr lang="en-US" altLang="zh-CN" sz="2800" baseline="-25000" dirty="0" err="1">
                <a:solidFill>
                  <a:srgbClr val="2D0EE4"/>
                </a:solidFill>
                <a:latin typeface="+mn-lt"/>
              </a:rPr>
              <a:t>Participate.driver_id</a:t>
            </a:r>
            <a:r>
              <a:rPr lang="en-US" altLang="zh-CN" sz="2800" baseline="-25000" dirty="0">
                <a:solidFill>
                  <a:srgbClr val="2D0EE4"/>
                </a:solidFill>
                <a:latin typeface="+mn-lt"/>
              </a:rPr>
              <a:t>  </a:t>
            </a:r>
            <a:r>
              <a:rPr lang="en-US" altLang="zh-CN" sz="2800" b="1" baseline="-25000" dirty="0">
                <a:latin typeface="+mn-lt"/>
              </a:rPr>
              <a:t>AND</a:t>
            </a:r>
            <a:r>
              <a:rPr lang="en-US" altLang="zh-CN" sz="2800" baseline="-25000" dirty="0">
                <a:latin typeface="+mn-lt"/>
              </a:rPr>
              <a:t> </a:t>
            </a:r>
            <a:r>
              <a:rPr lang="en-US" altLang="zh-CN" sz="2800" baseline="-25000" dirty="0" err="1">
                <a:solidFill>
                  <a:srgbClr val="2D0EE4"/>
                </a:solidFill>
                <a:latin typeface="+mn-lt"/>
              </a:rPr>
              <a:t>Accident.report_number</a:t>
            </a:r>
            <a:r>
              <a:rPr lang="en-US" altLang="zh-CN" sz="2800" baseline="-25000" dirty="0">
                <a:solidFill>
                  <a:srgbClr val="2D0EE4"/>
                </a:solidFill>
                <a:latin typeface="+mn-lt"/>
              </a:rPr>
              <a:t> = </a:t>
            </a:r>
            <a:r>
              <a:rPr lang="en-US" altLang="zh-CN" sz="2800" baseline="-25000" dirty="0" err="1">
                <a:solidFill>
                  <a:srgbClr val="2D0EE4"/>
                </a:solidFill>
                <a:latin typeface="+mn-lt"/>
              </a:rPr>
              <a:t>Participate.report_number</a:t>
            </a:r>
            <a:r>
              <a:rPr lang="en-US" altLang="zh-CN" sz="2800" baseline="-25000" dirty="0">
                <a:solidFill>
                  <a:srgbClr val="2D0EE4"/>
                </a:solidFill>
                <a:latin typeface="+mn-lt"/>
              </a:rPr>
              <a:t> </a:t>
            </a:r>
            <a:r>
              <a:rPr lang="en-US" altLang="zh-CN" sz="2800" b="1" baseline="-25000" dirty="0">
                <a:latin typeface="+mn-lt"/>
              </a:rPr>
              <a:t>AND</a:t>
            </a:r>
            <a:r>
              <a:rPr lang="en-US" altLang="zh-CN" sz="2800" baseline="-25000" dirty="0">
                <a:latin typeface="+mn-lt"/>
              </a:rPr>
              <a:t>     </a:t>
            </a:r>
            <a:r>
              <a:rPr lang="en-US" altLang="zh-CN" sz="2800" baseline="-25000" dirty="0">
                <a:solidFill>
                  <a:srgbClr val="FF0000"/>
                </a:solidFill>
                <a:latin typeface="+mn-lt"/>
              </a:rPr>
              <a:t>Location=Beijing </a:t>
            </a:r>
            <a:r>
              <a:rPr lang="en-US" altLang="zh-CN" sz="2800" b="1" baseline="-25000" dirty="0">
                <a:latin typeface="+mn-lt"/>
              </a:rPr>
              <a:t>AND</a:t>
            </a:r>
            <a:r>
              <a:rPr lang="en-US" altLang="zh-CN" sz="2800" baseline="-25000" dirty="0">
                <a:solidFill>
                  <a:schemeClr val="hlink"/>
                </a:solidFill>
                <a:latin typeface="+mn-lt"/>
              </a:rPr>
              <a:t> </a:t>
            </a:r>
            <a:r>
              <a:rPr lang="en-US" altLang="zh-CN" sz="2800" baseline="-25000" dirty="0">
                <a:solidFill>
                  <a:srgbClr val="FF0000"/>
                </a:solidFill>
                <a:latin typeface="+mn-lt"/>
              </a:rPr>
              <a:t>date &lt; 5/3/2018</a:t>
            </a:r>
            <a:endParaRPr lang="zh-CN" altLang="en-US" sz="2800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1" name="Text Box 5">
            <a:extLst>
              <a:ext uri="{FF2B5EF4-FFF2-40B4-BE49-F238E27FC236}">
                <a16:creationId xmlns:a16="http://schemas.microsoft.com/office/drawing/2014/main" id="{D74AA761-E4F9-405D-8024-DB3D3EE82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827" y="3024362"/>
            <a:ext cx="3690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</a:rPr>
              <a:t>╳</a:t>
            </a:r>
            <a:endParaRPr kumimoji="0" lang="zh-CN" altLang="en-US">
              <a:latin typeface="+mn-lt"/>
            </a:endParaRPr>
          </a:p>
        </p:txBody>
      </p:sp>
      <p:sp>
        <p:nvSpPr>
          <p:cNvPr id="22" name="Line 6">
            <a:extLst>
              <a:ext uri="{FF2B5EF4-FFF2-40B4-BE49-F238E27FC236}">
                <a16:creationId xmlns:a16="http://schemas.microsoft.com/office/drawing/2014/main" id="{D24B881A-152B-4FF9-B6C1-7C3E6A2CD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61427" y="2719562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" name="Line 7">
            <a:extLst>
              <a:ext uri="{FF2B5EF4-FFF2-40B4-BE49-F238E27FC236}">
                <a16:creationId xmlns:a16="http://schemas.microsoft.com/office/drawing/2014/main" id="{455FD743-7841-4C5A-AEBC-C22ECD5F10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28027" y="3557762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" name="Text Box 8">
            <a:extLst>
              <a:ext uri="{FF2B5EF4-FFF2-40B4-BE49-F238E27FC236}">
                <a16:creationId xmlns:a16="http://schemas.microsoft.com/office/drawing/2014/main" id="{8C0030E5-C7BB-4AED-BCB9-6B2F2A57E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9427" y="4014962"/>
            <a:ext cx="3690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</a:rPr>
              <a:t>╳</a:t>
            </a:r>
            <a:endParaRPr kumimoji="0" lang="zh-CN" altLang="en-US">
              <a:latin typeface="+mn-lt"/>
            </a:endParaRPr>
          </a:p>
        </p:txBody>
      </p:sp>
      <p:sp>
        <p:nvSpPr>
          <p:cNvPr id="25" name="Line 9">
            <a:extLst>
              <a:ext uri="{FF2B5EF4-FFF2-40B4-BE49-F238E27FC236}">
                <a16:creationId xmlns:a16="http://schemas.microsoft.com/office/drawing/2014/main" id="{BB589B37-A1BE-469C-B99C-B6976D2064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13627" y="4472162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" name="Text Box 10">
            <a:extLst>
              <a:ext uri="{FF2B5EF4-FFF2-40B4-BE49-F238E27FC236}">
                <a16:creationId xmlns:a16="http://schemas.microsoft.com/office/drawing/2014/main" id="{4B3272E2-EDEA-46CD-BD0F-2F69090A3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6427" y="5157962"/>
            <a:ext cx="1106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Person </a:t>
            </a:r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266098AA-1B79-468B-80E5-A51CAF776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227" y="5157962"/>
            <a:ext cx="15247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Participate</a:t>
            </a:r>
          </a:p>
        </p:txBody>
      </p:sp>
      <p:sp>
        <p:nvSpPr>
          <p:cNvPr id="28" name="Line 12">
            <a:extLst>
              <a:ext uri="{FF2B5EF4-FFF2-40B4-BE49-F238E27FC236}">
                <a16:creationId xmlns:a16="http://schemas.microsoft.com/office/drawing/2014/main" id="{D6017F4E-7BD3-4B96-A6A3-2EB5E46D6F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6627" y="4472162"/>
            <a:ext cx="60960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" name="Line 13">
            <a:extLst>
              <a:ext uri="{FF2B5EF4-FFF2-40B4-BE49-F238E27FC236}">
                <a16:creationId xmlns:a16="http://schemas.microsoft.com/office/drawing/2014/main" id="{709B6B3A-193E-462B-9A36-FC8F7EC8EDC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66227" y="3557762"/>
            <a:ext cx="1752600" cy="1600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" name="Text Box 14">
            <a:extLst>
              <a:ext uri="{FF2B5EF4-FFF2-40B4-BE49-F238E27FC236}">
                <a16:creationId xmlns:a16="http://schemas.microsoft.com/office/drawing/2014/main" id="{BF3AC9A7-DCB6-4055-8F16-FAC40529C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3027" y="5157962"/>
            <a:ext cx="128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Accident</a:t>
            </a:r>
          </a:p>
        </p:txBody>
      </p:sp>
      <p:sp>
        <p:nvSpPr>
          <p:cNvPr id="31" name="Text Box 15">
            <a:extLst>
              <a:ext uri="{FF2B5EF4-FFF2-40B4-BE49-F238E27FC236}">
                <a16:creationId xmlns:a16="http://schemas.microsoft.com/office/drawing/2014/main" id="{25C7E1EE-6F54-447E-B25E-3909DC803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2427" y="5843762"/>
            <a:ext cx="26587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(a) initial query tree</a:t>
            </a:r>
          </a:p>
        </p:txBody>
      </p:sp>
      <p:sp>
        <p:nvSpPr>
          <p:cNvPr id="45" name="Text Box 2">
            <a:extLst>
              <a:ext uri="{FF2B5EF4-FFF2-40B4-BE49-F238E27FC236}">
                <a16:creationId xmlns:a16="http://schemas.microsoft.com/office/drawing/2014/main" id="{AA063F75-ED59-4037-A960-B8ADF3CC9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4062" y="509762"/>
            <a:ext cx="435768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0" lang="en-US" altLang="zh-CN" sz="2800">
                <a:latin typeface="+mn-lt"/>
                <a:sym typeface="Symbol" pitchFamily="18" charset="2"/>
              </a:rPr>
              <a:t></a:t>
            </a:r>
            <a:r>
              <a:rPr lang="en-US" altLang="zh-CN" sz="2800" baseline="-25000">
                <a:latin typeface="+mn-lt"/>
              </a:rPr>
              <a:t> name, license, Accident.report-number</a:t>
            </a:r>
            <a:r>
              <a:rPr lang="en-US" altLang="zh-CN" sz="2800" i="1">
                <a:latin typeface="+mn-lt"/>
              </a:rPr>
              <a:t> </a:t>
            </a:r>
            <a:endParaRPr lang="zh-CN" altLang="en-US">
              <a:latin typeface="+mn-lt"/>
            </a:endParaRPr>
          </a:p>
        </p:txBody>
      </p:sp>
      <p:sp>
        <p:nvSpPr>
          <p:cNvPr id="46" name="Line 3">
            <a:extLst>
              <a:ext uri="{FF2B5EF4-FFF2-40B4-BE49-F238E27FC236}">
                <a16:creationId xmlns:a16="http://schemas.microsoft.com/office/drawing/2014/main" id="{F1F4199C-5C34-4289-9FAB-F222BC14C11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2662" y="1043162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" name="Line 6">
            <a:extLst>
              <a:ext uri="{FF2B5EF4-FFF2-40B4-BE49-F238E27FC236}">
                <a16:creationId xmlns:a16="http://schemas.microsoft.com/office/drawing/2014/main" id="{5A03EB52-3959-4101-B334-AFA3E93B03BC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2661" y="2043942"/>
            <a:ext cx="1" cy="105662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" name="Line 7">
            <a:extLst>
              <a:ext uri="{FF2B5EF4-FFF2-40B4-BE49-F238E27FC236}">
                <a16:creationId xmlns:a16="http://schemas.microsoft.com/office/drawing/2014/main" id="{9CAA98B1-EEC3-4D60-B029-A19D059965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79262" y="3557762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" name="Line 9">
            <a:extLst>
              <a:ext uri="{FF2B5EF4-FFF2-40B4-BE49-F238E27FC236}">
                <a16:creationId xmlns:a16="http://schemas.microsoft.com/office/drawing/2014/main" id="{45D43C29-A20B-45AB-BF97-3FE272CF95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4862" y="4472162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" name="Text Box 10">
            <a:extLst>
              <a:ext uri="{FF2B5EF4-FFF2-40B4-BE49-F238E27FC236}">
                <a16:creationId xmlns:a16="http://schemas.microsoft.com/office/drawing/2014/main" id="{09AF9DF0-82AF-407D-8C06-1D3EE953F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662" y="5157962"/>
            <a:ext cx="1106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Person </a:t>
            </a:r>
          </a:p>
        </p:txBody>
      </p:sp>
      <p:sp>
        <p:nvSpPr>
          <p:cNvPr id="53" name="Text Box 11">
            <a:extLst>
              <a:ext uri="{FF2B5EF4-FFF2-40B4-BE49-F238E27FC236}">
                <a16:creationId xmlns:a16="http://schemas.microsoft.com/office/drawing/2014/main" id="{4E646367-E62F-4A88-8631-6A43793D2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462" y="5157962"/>
            <a:ext cx="15247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Participate</a:t>
            </a:r>
          </a:p>
        </p:txBody>
      </p:sp>
      <p:sp>
        <p:nvSpPr>
          <p:cNvPr id="54" name="Line 12">
            <a:extLst>
              <a:ext uri="{FF2B5EF4-FFF2-40B4-BE49-F238E27FC236}">
                <a16:creationId xmlns:a16="http://schemas.microsoft.com/office/drawing/2014/main" id="{28891702-2D92-4609-A268-D39A5EFA5A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7862" y="4472162"/>
            <a:ext cx="60960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5" name="Line 13">
            <a:extLst>
              <a:ext uri="{FF2B5EF4-FFF2-40B4-BE49-F238E27FC236}">
                <a16:creationId xmlns:a16="http://schemas.microsoft.com/office/drawing/2014/main" id="{B3554729-F4E9-409B-B939-F8C5EE565E6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7462" y="3557762"/>
            <a:ext cx="1752600" cy="1600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6" name="Text Box 14">
            <a:extLst>
              <a:ext uri="{FF2B5EF4-FFF2-40B4-BE49-F238E27FC236}">
                <a16:creationId xmlns:a16="http://schemas.microsoft.com/office/drawing/2014/main" id="{97C985F2-3E32-4EDF-AAB7-05FBDCE36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4262" y="5157962"/>
            <a:ext cx="128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Accident</a:t>
            </a:r>
          </a:p>
        </p:txBody>
      </p:sp>
      <p:sp>
        <p:nvSpPr>
          <p:cNvPr id="57" name="Text Box 15">
            <a:extLst>
              <a:ext uri="{FF2B5EF4-FFF2-40B4-BE49-F238E27FC236}">
                <a16:creationId xmlns:a16="http://schemas.microsoft.com/office/drawing/2014/main" id="{7928D72E-2E82-4878-81A8-FA77A9125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3662" y="5843762"/>
            <a:ext cx="26587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(a) initial query tree</a:t>
            </a:r>
          </a:p>
        </p:txBody>
      </p:sp>
      <p:sp>
        <p:nvSpPr>
          <p:cNvPr id="58" name="Text Box 4">
            <a:extLst>
              <a:ext uri="{FF2B5EF4-FFF2-40B4-BE49-F238E27FC236}">
                <a16:creationId xmlns:a16="http://schemas.microsoft.com/office/drawing/2014/main" id="{B8C7055A-1260-4E5E-9D50-BD4A52B12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62" y="1510542"/>
            <a:ext cx="42885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latin typeface="+mn-lt"/>
                <a:sym typeface="Symbol" pitchFamily="18" charset="2"/>
              </a:rPr>
              <a:t> </a:t>
            </a:r>
            <a:r>
              <a:rPr lang="en-US" altLang="zh-CN" sz="2800" baseline="-25000" dirty="0">
                <a:solidFill>
                  <a:srgbClr val="FF0000"/>
                </a:solidFill>
                <a:latin typeface="+mn-lt"/>
              </a:rPr>
              <a:t>Location=Beijing </a:t>
            </a:r>
            <a:r>
              <a:rPr lang="en-US" altLang="zh-CN" sz="2800" b="1" baseline="-25000" dirty="0">
                <a:latin typeface="+mn-lt"/>
              </a:rPr>
              <a:t>AND</a:t>
            </a:r>
            <a:r>
              <a:rPr lang="en-US" altLang="zh-CN" sz="2800" baseline="-25000" dirty="0">
                <a:solidFill>
                  <a:schemeClr val="hlink"/>
                </a:solidFill>
                <a:latin typeface="+mn-lt"/>
              </a:rPr>
              <a:t> </a:t>
            </a:r>
            <a:r>
              <a:rPr lang="en-US" altLang="zh-CN" sz="2800" baseline="-25000" dirty="0">
                <a:solidFill>
                  <a:srgbClr val="FF0000"/>
                </a:solidFill>
                <a:latin typeface="+mn-lt"/>
              </a:rPr>
              <a:t>date &lt; 5/3/2018</a:t>
            </a:r>
            <a:endParaRPr lang="zh-CN" altLang="en-US" sz="2800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9" name="AutoShape 28">
            <a:extLst>
              <a:ext uri="{FF2B5EF4-FFF2-40B4-BE49-F238E27FC236}">
                <a16:creationId xmlns:a16="http://schemas.microsoft.com/office/drawing/2014/main" id="{06E36D19-0895-4CDF-A7F0-F0A963B1D3C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918204" y="3262486"/>
            <a:ext cx="188913" cy="2492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28">
            <a:extLst>
              <a:ext uri="{FF2B5EF4-FFF2-40B4-BE49-F238E27FC236}">
                <a16:creationId xmlns:a16="http://schemas.microsoft.com/office/drawing/2014/main" id="{0C765E19-BA17-4C4F-A116-60FC4F30FDB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377305" y="4142803"/>
            <a:ext cx="188913" cy="2492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C25E8E7-779F-41E4-BBB3-58085DCD4B6D}"/>
              </a:ext>
            </a:extLst>
          </p:cNvPr>
          <p:cNvSpPr txBox="1"/>
          <p:nvPr/>
        </p:nvSpPr>
        <p:spPr>
          <a:xfrm>
            <a:off x="5368694" y="3373096"/>
            <a:ext cx="543739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或</a:t>
            </a:r>
          </a:p>
        </p:txBody>
      </p:sp>
      <p:sp>
        <p:nvSpPr>
          <p:cNvPr id="62" name="Text Box 15">
            <a:extLst>
              <a:ext uri="{FF2B5EF4-FFF2-40B4-BE49-F238E27FC236}">
                <a16:creationId xmlns:a16="http://schemas.microsoft.com/office/drawing/2014/main" id="{846D14EF-2AD2-4436-A905-90B47C030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1868" y="6219315"/>
            <a:ext cx="26587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(a) initial query tree</a:t>
            </a:r>
          </a:p>
        </p:txBody>
      </p:sp>
    </p:spTree>
    <p:extLst>
      <p:ext uri="{BB962C8B-B14F-4D97-AF65-F5344CB8AC3E}">
        <p14:creationId xmlns:p14="http://schemas.microsoft.com/office/powerpoint/2010/main" val="382180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CBAEED-CBE7-46F3-B40B-57357DE4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736DB9-4D83-4C61-96BF-E96F92825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B6C80-26C1-4F4D-8773-A5F3B9064FC4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3AF2B2F-0D4D-4B18-961E-1534CE35E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160606"/>
            <a:ext cx="435768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0" lang="en-US" altLang="zh-CN" sz="2800">
                <a:latin typeface="+mn-lt"/>
                <a:sym typeface="Symbol" pitchFamily="18" charset="2"/>
              </a:rPr>
              <a:t></a:t>
            </a:r>
            <a:r>
              <a:rPr lang="en-US" altLang="zh-CN" sz="2800" baseline="-25000">
                <a:latin typeface="+mn-lt"/>
              </a:rPr>
              <a:t> name, license, Accident.report-number</a:t>
            </a:r>
            <a:r>
              <a:rPr lang="en-US" altLang="zh-CN" sz="2800" i="1">
                <a:latin typeface="+mn-lt"/>
              </a:rPr>
              <a:t> </a:t>
            </a:r>
            <a:endParaRPr lang="zh-CN" altLang="en-US">
              <a:latin typeface="+mn-lt"/>
            </a:endParaRPr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79043449-EBEE-4C47-B461-90D6E8F9FFA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7000" y="694006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C1047AA8-1808-4D1C-8ACE-950836275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8800" y="2522806"/>
            <a:ext cx="2971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800" dirty="0">
                <a:solidFill>
                  <a:srgbClr val="FF0000"/>
                </a:solidFill>
                <a:latin typeface="+mn-lt"/>
                <a:sym typeface="Symbol" pitchFamily="18" charset="2"/>
              </a:rPr>
              <a:t></a:t>
            </a:r>
            <a:r>
              <a:rPr lang="en-US" altLang="zh-CN" sz="2800" baseline="-25000" dirty="0" err="1">
                <a:solidFill>
                  <a:srgbClr val="FF0000"/>
                </a:solidFill>
                <a:latin typeface="+mn-lt"/>
              </a:rPr>
              <a:t>Accident.report_number</a:t>
            </a:r>
            <a:endParaRPr lang="zh-CN" altLang="en-US" sz="2800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A389237F-2098-4EC5-A283-5F0FDA0E1F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60600" y="2827606"/>
            <a:ext cx="15240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52787F18-61E7-4418-86EA-5213FB0CB8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5800" y="5037406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638E721C-3273-47DD-B754-73428D42C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8600" y="5875606"/>
            <a:ext cx="295888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Person</a:t>
            </a:r>
          </a:p>
          <a:p>
            <a:pPr eaLnBrk="1" hangingPunct="1"/>
            <a:r>
              <a:rPr lang="en-US" altLang="zh-CN" sz="2000">
                <a:latin typeface="+mn-lt"/>
              </a:rPr>
              <a:t>(driver-id, name, </a:t>
            </a:r>
            <a:r>
              <a:rPr lang="en-US" altLang="zh-CN" sz="2000" b="1">
                <a:solidFill>
                  <a:srgbClr val="993300"/>
                </a:solidFill>
                <a:latin typeface="+mn-lt"/>
              </a:rPr>
              <a:t>address</a:t>
            </a:r>
            <a:r>
              <a:rPr lang="en-US" altLang="zh-CN" sz="2000">
                <a:latin typeface="+mn-lt"/>
              </a:rPr>
              <a:t>)</a:t>
            </a:r>
            <a:r>
              <a:rPr lang="en-US" altLang="zh-CN">
                <a:latin typeface="+mn-lt"/>
              </a:rPr>
              <a:t> 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04140257-2C20-49A2-9764-4F7393742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7800" y="5570806"/>
            <a:ext cx="561942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        Participate</a:t>
            </a:r>
          </a:p>
          <a:p>
            <a:pPr eaLnBrk="1" hangingPunct="1"/>
            <a:r>
              <a:rPr lang="en-US" altLang="zh-CN" sz="2000">
                <a:latin typeface="+mn-lt"/>
              </a:rPr>
              <a:t>(driver-id, license, report-number, </a:t>
            </a:r>
            <a:r>
              <a:rPr lang="en-US" altLang="zh-CN" sz="2000" b="1">
                <a:solidFill>
                  <a:srgbClr val="993300"/>
                </a:solidFill>
                <a:latin typeface="+mn-lt"/>
              </a:rPr>
              <a:t>damage-amount</a:t>
            </a:r>
            <a:r>
              <a:rPr lang="en-US" altLang="zh-CN" sz="2000">
                <a:latin typeface="+mn-lt"/>
              </a:rPr>
              <a:t>)</a:t>
            </a:r>
            <a:endParaRPr lang="en-US" altLang="zh-CN" sz="2000" b="1">
              <a:latin typeface="+mn-lt"/>
            </a:endParaRPr>
          </a:p>
          <a:p>
            <a:pPr eaLnBrk="1" hangingPunct="1"/>
            <a:endParaRPr lang="en-US" altLang="zh-CN" sz="2000">
              <a:latin typeface="+mn-lt"/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E0CBB46D-CF20-4FE7-9B6E-860D2E83AF9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1600" y="3665806"/>
            <a:ext cx="91440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27234A8B-C43D-4B92-8B60-6128B0EB9CD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6000" y="4580206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C23BBD7B-74D7-41EA-AB53-774945EC2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0200" y="5037406"/>
            <a:ext cx="343414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       Accident</a:t>
            </a:r>
          </a:p>
          <a:p>
            <a:pPr eaLnBrk="1" hangingPunct="1"/>
            <a:r>
              <a:rPr lang="en-US" altLang="zh-CN" sz="2000">
                <a:latin typeface="+mn-lt"/>
              </a:rPr>
              <a:t>(report-number, date ,location)</a:t>
            </a: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76D10B47-FDD3-4097-AC24-4980957E5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522" y="6186359"/>
            <a:ext cx="29379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(b) optimal query tree</a:t>
            </a:r>
          </a:p>
        </p:txBody>
      </p:sp>
      <p:sp>
        <p:nvSpPr>
          <p:cNvPr id="16" name="AutoShape 13">
            <a:extLst>
              <a:ext uri="{FF2B5EF4-FFF2-40B4-BE49-F238E27FC236}">
                <a16:creationId xmlns:a16="http://schemas.microsoft.com/office/drawing/2014/main" id="{E764865A-D46A-43C9-9A26-0A3F083DDCB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754438" y="1094056"/>
            <a:ext cx="188912" cy="2492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73862691-163B-4404-B370-C07467DAE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7000" y="998806"/>
            <a:ext cx="5265738" cy="666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aseline="-25000" dirty="0" err="1">
                <a:solidFill>
                  <a:srgbClr val="FF0000"/>
                </a:solidFill>
                <a:latin typeface="+mn-lt"/>
              </a:rPr>
              <a:t>Accident.report.number</a:t>
            </a:r>
            <a:r>
              <a:rPr lang="en-US" altLang="zh-CN" sz="2800" baseline="-250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800" baseline="-25000" dirty="0">
                <a:latin typeface="+mn-lt"/>
              </a:rPr>
              <a:t>= </a:t>
            </a:r>
            <a:r>
              <a:rPr lang="en-US" altLang="zh-CN" sz="2800" baseline="-25000" dirty="0" err="1">
                <a:solidFill>
                  <a:srgbClr val="2D0EE4"/>
                </a:solidFill>
                <a:latin typeface="+mn-lt"/>
              </a:rPr>
              <a:t>Participate.report_number</a:t>
            </a:r>
            <a:endParaRPr lang="zh-CN" altLang="en-US" sz="2800" baseline="-25000" dirty="0">
              <a:solidFill>
                <a:srgbClr val="2D0EE4"/>
              </a:solidFill>
              <a:latin typeface="+mn-lt"/>
            </a:endParaRPr>
          </a:p>
        </p:txBody>
      </p:sp>
      <p:sp>
        <p:nvSpPr>
          <p:cNvPr id="18" name="AutoShape 15">
            <a:extLst>
              <a:ext uri="{FF2B5EF4-FFF2-40B4-BE49-F238E27FC236}">
                <a16:creationId xmlns:a16="http://schemas.microsoft.com/office/drawing/2014/main" id="{25E97B7F-8D6A-4D73-8DFA-9FF7633860C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078038" y="3303856"/>
            <a:ext cx="188912" cy="2492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5C2900A1-1DB9-4756-A261-AD1479A72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600" y="3208606"/>
            <a:ext cx="40163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aseline="-25000">
                <a:latin typeface="+mn-lt"/>
              </a:rPr>
              <a:t>Person.driver_id = Participate.driver_id</a:t>
            </a:r>
            <a:endParaRPr lang="zh-CN" altLang="en-US" sz="2800" baseline="-25000">
              <a:latin typeface="+mn-lt"/>
            </a:endParaRPr>
          </a:p>
        </p:txBody>
      </p:sp>
      <p:sp>
        <p:nvSpPr>
          <p:cNvPr id="20" name="Line 17">
            <a:extLst>
              <a:ext uri="{FF2B5EF4-FFF2-40B4-BE49-F238E27FC236}">
                <a16:creationId xmlns:a16="http://schemas.microsoft.com/office/drawing/2014/main" id="{53E9A478-C164-494F-B5F6-CDA3D7CE9A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55800" y="3665806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" name="Text Box 18">
            <a:extLst>
              <a:ext uri="{FF2B5EF4-FFF2-40B4-BE49-F238E27FC236}">
                <a16:creationId xmlns:a16="http://schemas.microsoft.com/office/drawing/2014/main" id="{FB62CDCB-3EEA-4ABD-B99A-FD6470900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2400" y="4318269"/>
            <a:ext cx="15240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Symbol" pitchFamily="18" charset="2"/>
              <a:buChar char="P"/>
            </a:pPr>
            <a:r>
              <a:rPr lang="en-US" altLang="zh-CN" sz="2800" baseline="-25000">
                <a:latin typeface="+mn-lt"/>
              </a:rPr>
              <a:t> </a:t>
            </a:r>
            <a:r>
              <a:rPr lang="en-US" altLang="zh-CN" sz="2800" baseline="-25000">
                <a:solidFill>
                  <a:srgbClr val="993300"/>
                </a:solidFill>
                <a:latin typeface="+mn-lt"/>
              </a:rPr>
              <a:t>driver_id</a:t>
            </a:r>
            <a:r>
              <a:rPr lang="en-US" altLang="zh-CN" sz="2800" baseline="-25000">
                <a:latin typeface="+mn-lt"/>
              </a:rPr>
              <a:t>,</a:t>
            </a:r>
          </a:p>
          <a:p>
            <a:pPr eaLnBrk="1" hangingPunct="1">
              <a:buFont typeface="Symbol" pitchFamily="18" charset="2"/>
              <a:buNone/>
            </a:pPr>
            <a:r>
              <a:rPr lang="en-US" altLang="zh-CN" sz="2800" baseline="-25000">
                <a:latin typeface="+mn-lt"/>
              </a:rPr>
              <a:t>     name</a:t>
            </a:r>
            <a:endParaRPr lang="zh-CN" altLang="en-US" sz="2800" baseline="-25000">
              <a:latin typeface="+mn-lt"/>
            </a:endParaRPr>
          </a:p>
        </p:txBody>
      </p:sp>
      <p:sp>
        <p:nvSpPr>
          <p:cNvPr id="22" name="Text Box 19">
            <a:extLst>
              <a:ext uri="{FF2B5EF4-FFF2-40B4-BE49-F238E27FC236}">
                <a16:creationId xmlns:a16="http://schemas.microsoft.com/office/drawing/2014/main" id="{FAF5913B-14A2-407A-9F7E-E9412634B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4275406"/>
            <a:ext cx="1981200" cy="95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Symbol" pitchFamily="18" charset="2"/>
              <a:buChar char="P"/>
            </a:pPr>
            <a:r>
              <a:rPr lang="en-US" altLang="zh-CN" sz="2800" baseline="-25000">
                <a:latin typeface="+mn-lt"/>
              </a:rPr>
              <a:t> </a:t>
            </a:r>
            <a:r>
              <a:rPr lang="en-US" altLang="zh-CN" sz="2800" baseline="-25000">
                <a:solidFill>
                  <a:srgbClr val="993300"/>
                </a:solidFill>
                <a:latin typeface="+mn-lt"/>
              </a:rPr>
              <a:t>driver_id</a:t>
            </a:r>
            <a:r>
              <a:rPr lang="en-US" altLang="zh-CN" sz="2800" baseline="-25000">
                <a:latin typeface="+mn-lt"/>
              </a:rPr>
              <a:t>, </a:t>
            </a:r>
          </a:p>
          <a:p>
            <a:pPr eaLnBrk="1" hangingPunct="1">
              <a:buFont typeface="Symbol" pitchFamily="18" charset="2"/>
              <a:buNone/>
            </a:pPr>
            <a:r>
              <a:rPr lang="en-US" altLang="zh-CN" sz="2800" baseline="-25000">
                <a:latin typeface="+mn-lt"/>
              </a:rPr>
              <a:t>    license, </a:t>
            </a:r>
          </a:p>
          <a:p>
            <a:pPr eaLnBrk="1" hangingPunct="1">
              <a:buFont typeface="Symbol" pitchFamily="18" charset="2"/>
              <a:buNone/>
            </a:pPr>
            <a:r>
              <a:rPr lang="en-US" altLang="zh-CN" sz="2800" baseline="-25000">
                <a:latin typeface="+mn-lt"/>
              </a:rPr>
              <a:t>    report-number</a:t>
            </a:r>
            <a:endParaRPr lang="zh-CN" altLang="en-US" sz="2800" baseline="-25000">
              <a:latin typeface="+mn-lt"/>
            </a:endParaRPr>
          </a:p>
        </p:txBody>
      </p:sp>
      <p:sp>
        <p:nvSpPr>
          <p:cNvPr id="23" name="Line 20">
            <a:extLst>
              <a:ext uri="{FF2B5EF4-FFF2-40B4-BE49-F238E27FC236}">
                <a16:creationId xmlns:a16="http://schemas.microsoft.com/office/drawing/2014/main" id="{D6DCA8D4-39FB-4299-823B-3F9DFFF8DD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5600" y="5266006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67889D9A-9160-4318-9BEE-BEF025508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8800" y="3665806"/>
            <a:ext cx="2475358" cy="810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Symbol" pitchFamily="18" charset="2"/>
              <a:buChar char="s"/>
            </a:pPr>
            <a:r>
              <a:rPr lang="en-US" altLang="zh-CN" sz="2800" baseline="-25000" dirty="0">
                <a:latin typeface="+mn-lt"/>
              </a:rPr>
              <a:t>Location=Beijing </a:t>
            </a:r>
          </a:p>
          <a:p>
            <a:pPr eaLnBrk="1" hangingPunct="1">
              <a:buFont typeface="Symbol" pitchFamily="18" charset="2"/>
              <a:buNone/>
            </a:pPr>
            <a:r>
              <a:rPr lang="en-US" altLang="zh-CN" sz="2800" baseline="-25000" dirty="0">
                <a:latin typeface="+mn-lt"/>
              </a:rPr>
              <a:t>    AND date &lt; 5/3/2018</a:t>
            </a:r>
            <a:endParaRPr lang="zh-CN" altLang="en-US" dirty="0">
              <a:latin typeface="+mn-lt"/>
            </a:endParaRPr>
          </a:p>
        </p:txBody>
      </p:sp>
      <p:sp>
        <p:nvSpPr>
          <p:cNvPr id="25" name="Line 22">
            <a:extLst>
              <a:ext uri="{FF2B5EF4-FFF2-40B4-BE49-F238E27FC236}">
                <a16:creationId xmlns:a16="http://schemas.microsoft.com/office/drawing/2014/main" id="{4A6FF680-4D3C-40C7-84DD-D89258A033C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1800" y="1456006"/>
            <a:ext cx="2895600" cy="1143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" name="Line 23">
            <a:extLst>
              <a:ext uri="{FF2B5EF4-FFF2-40B4-BE49-F238E27FC236}">
                <a16:creationId xmlns:a16="http://schemas.microsoft.com/office/drawing/2014/main" id="{22E3FB60-2C3C-4501-885D-9EA75C2D95F1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3600" y="313240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" name="Text Box 24">
            <a:extLst>
              <a:ext uri="{FF2B5EF4-FFF2-40B4-BE49-F238E27FC236}">
                <a16:creationId xmlns:a16="http://schemas.microsoft.com/office/drawing/2014/main" id="{4827342A-C4A1-4C35-BA39-11D181E62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5800" y="1837006"/>
            <a:ext cx="19462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0" lang="en-US" altLang="zh-CN" sz="2800" dirty="0">
                <a:latin typeface="+mn-lt"/>
                <a:sym typeface="Symbol" pitchFamily="18" charset="2"/>
              </a:rPr>
              <a:t></a:t>
            </a:r>
            <a:r>
              <a:rPr lang="en-US" altLang="zh-CN" sz="2800" baseline="-25000" dirty="0">
                <a:latin typeface="+mn-lt"/>
              </a:rPr>
              <a:t> name, license,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800" baseline="-25000" dirty="0">
                <a:latin typeface="+mn-lt"/>
              </a:rPr>
              <a:t>    </a:t>
            </a:r>
            <a:r>
              <a:rPr lang="en-US" altLang="zh-CN" sz="2800" baseline="-25000" dirty="0">
                <a:solidFill>
                  <a:srgbClr val="2D0EE4"/>
                </a:solidFill>
                <a:latin typeface="+mn-lt"/>
              </a:rPr>
              <a:t>report-number</a:t>
            </a:r>
            <a:r>
              <a:rPr lang="en-US" altLang="zh-CN" sz="2800" i="1" dirty="0">
                <a:latin typeface="+mn-lt"/>
              </a:rPr>
              <a:t> </a:t>
            </a:r>
            <a:endParaRPr lang="zh-CN" altLang="en-US" dirty="0">
              <a:latin typeface="+mn-lt"/>
            </a:endParaRPr>
          </a:p>
        </p:txBody>
      </p:sp>
      <p:sp>
        <p:nvSpPr>
          <p:cNvPr id="28" name="Line 25">
            <a:extLst>
              <a:ext uri="{FF2B5EF4-FFF2-40B4-BE49-F238E27FC236}">
                <a16:creationId xmlns:a16="http://schemas.microsoft.com/office/drawing/2014/main" id="{413027BF-1A40-4AFD-A8E8-03C4D918BC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13000" y="1379806"/>
            <a:ext cx="144780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" name="Freeform 26">
            <a:extLst>
              <a:ext uri="{FF2B5EF4-FFF2-40B4-BE49-F238E27FC236}">
                <a16:creationId xmlns:a16="http://schemas.microsoft.com/office/drawing/2014/main" id="{E236B97E-4A70-4BC3-9E4C-7503C8059D7E}"/>
              </a:ext>
            </a:extLst>
          </p:cNvPr>
          <p:cNvSpPr>
            <a:spLocks/>
          </p:cNvSpPr>
          <p:nvPr/>
        </p:nvSpPr>
        <p:spPr bwMode="auto">
          <a:xfrm>
            <a:off x="1801813" y="1570306"/>
            <a:ext cx="2259012" cy="1417638"/>
          </a:xfrm>
          <a:custGeom>
            <a:avLst/>
            <a:gdLst>
              <a:gd name="T0" fmla="*/ 0 w 1423"/>
              <a:gd name="T1" fmla="*/ 2147483647 h 893"/>
              <a:gd name="T2" fmla="*/ 2147483647 w 1423"/>
              <a:gd name="T3" fmla="*/ 2147483647 h 893"/>
              <a:gd name="T4" fmla="*/ 2147483647 w 1423"/>
              <a:gd name="T5" fmla="*/ 2147483647 h 893"/>
              <a:gd name="T6" fmla="*/ 2147483647 w 1423"/>
              <a:gd name="T7" fmla="*/ 2147483647 h 893"/>
              <a:gd name="T8" fmla="*/ 2147483647 w 1423"/>
              <a:gd name="T9" fmla="*/ 2147483647 h 893"/>
              <a:gd name="T10" fmla="*/ 2147483647 w 1423"/>
              <a:gd name="T11" fmla="*/ 2147483647 h 893"/>
              <a:gd name="T12" fmla="*/ 2147483647 w 1423"/>
              <a:gd name="T13" fmla="*/ 2147483647 h 893"/>
              <a:gd name="T14" fmla="*/ 2147483647 w 1423"/>
              <a:gd name="T15" fmla="*/ 2147483647 h 893"/>
              <a:gd name="T16" fmla="*/ 2147483647 w 1423"/>
              <a:gd name="T17" fmla="*/ 2147483647 h 893"/>
              <a:gd name="T18" fmla="*/ 2147483647 w 1423"/>
              <a:gd name="T19" fmla="*/ 2147483647 h 893"/>
              <a:gd name="T20" fmla="*/ 2147483647 w 1423"/>
              <a:gd name="T21" fmla="*/ 2147483647 h 893"/>
              <a:gd name="T22" fmla="*/ 2147483647 w 1423"/>
              <a:gd name="T23" fmla="*/ 2147483647 h 893"/>
              <a:gd name="T24" fmla="*/ 2147483647 w 1423"/>
              <a:gd name="T25" fmla="*/ 2147483647 h 893"/>
              <a:gd name="T26" fmla="*/ 2147483647 w 1423"/>
              <a:gd name="T27" fmla="*/ 2147483647 h 893"/>
              <a:gd name="T28" fmla="*/ 2147483647 w 1423"/>
              <a:gd name="T29" fmla="*/ 2147483647 h 893"/>
              <a:gd name="T30" fmla="*/ 2147483647 w 1423"/>
              <a:gd name="T31" fmla="*/ 2147483647 h 893"/>
              <a:gd name="T32" fmla="*/ 2147483647 w 1423"/>
              <a:gd name="T33" fmla="*/ 2147483647 h 893"/>
              <a:gd name="T34" fmla="*/ 2147483647 w 1423"/>
              <a:gd name="T35" fmla="*/ 2147483647 h 893"/>
              <a:gd name="T36" fmla="*/ 2147483647 w 1423"/>
              <a:gd name="T37" fmla="*/ 2147483647 h 893"/>
              <a:gd name="T38" fmla="*/ 2147483647 w 1423"/>
              <a:gd name="T39" fmla="*/ 2147483647 h 893"/>
              <a:gd name="T40" fmla="*/ 2147483647 w 1423"/>
              <a:gd name="T41" fmla="*/ 2147483647 h 893"/>
              <a:gd name="T42" fmla="*/ 2147483647 w 1423"/>
              <a:gd name="T43" fmla="*/ 2147483647 h 893"/>
              <a:gd name="T44" fmla="*/ 2147483647 w 1423"/>
              <a:gd name="T45" fmla="*/ 2147483647 h 893"/>
              <a:gd name="T46" fmla="*/ 0 w 1423"/>
              <a:gd name="T47" fmla="*/ 2147483647 h 89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423" h="893">
                <a:moveTo>
                  <a:pt x="0" y="39"/>
                </a:moveTo>
                <a:cubicBezTo>
                  <a:pt x="182" y="0"/>
                  <a:pt x="323" y="58"/>
                  <a:pt x="492" y="64"/>
                </a:cubicBezTo>
                <a:cubicBezTo>
                  <a:pt x="596" y="68"/>
                  <a:pt x="699" y="69"/>
                  <a:pt x="803" y="71"/>
                </a:cubicBezTo>
                <a:cubicBezTo>
                  <a:pt x="829" y="79"/>
                  <a:pt x="854" y="85"/>
                  <a:pt x="881" y="90"/>
                </a:cubicBezTo>
                <a:cubicBezTo>
                  <a:pt x="927" y="122"/>
                  <a:pt x="983" y="137"/>
                  <a:pt x="1036" y="155"/>
                </a:cubicBezTo>
                <a:cubicBezTo>
                  <a:pt x="1064" y="164"/>
                  <a:pt x="1085" y="180"/>
                  <a:pt x="1114" y="187"/>
                </a:cubicBezTo>
                <a:cubicBezTo>
                  <a:pt x="1146" y="209"/>
                  <a:pt x="1182" y="224"/>
                  <a:pt x="1217" y="239"/>
                </a:cubicBezTo>
                <a:cubicBezTo>
                  <a:pt x="1245" y="251"/>
                  <a:pt x="1266" y="269"/>
                  <a:pt x="1295" y="278"/>
                </a:cubicBezTo>
                <a:cubicBezTo>
                  <a:pt x="1315" y="298"/>
                  <a:pt x="1331" y="300"/>
                  <a:pt x="1347" y="323"/>
                </a:cubicBezTo>
                <a:cubicBezTo>
                  <a:pt x="1358" y="361"/>
                  <a:pt x="1378" y="396"/>
                  <a:pt x="1392" y="433"/>
                </a:cubicBezTo>
                <a:cubicBezTo>
                  <a:pt x="1399" y="508"/>
                  <a:pt x="1423" y="609"/>
                  <a:pt x="1366" y="666"/>
                </a:cubicBezTo>
                <a:cubicBezTo>
                  <a:pt x="1359" y="691"/>
                  <a:pt x="1330" y="716"/>
                  <a:pt x="1308" y="731"/>
                </a:cubicBezTo>
                <a:cubicBezTo>
                  <a:pt x="1290" y="758"/>
                  <a:pt x="1255" y="775"/>
                  <a:pt x="1224" y="783"/>
                </a:cubicBezTo>
                <a:cubicBezTo>
                  <a:pt x="1212" y="791"/>
                  <a:pt x="1197" y="794"/>
                  <a:pt x="1185" y="802"/>
                </a:cubicBezTo>
                <a:cubicBezTo>
                  <a:pt x="1138" y="833"/>
                  <a:pt x="1196" y="816"/>
                  <a:pt x="1133" y="828"/>
                </a:cubicBezTo>
                <a:cubicBezTo>
                  <a:pt x="1048" y="871"/>
                  <a:pt x="963" y="886"/>
                  <a:pt x="868" y="893"/>
                </a:cubicBezTo>
                <a:cubicBezTo>
                  <a:pt x="801" y="891"/>
                  <a:pt x="734" y="890"/>
                  <a:pt x="667" y="886"/>
                </a:cubicBezTo>
                <a:cubicBezTo>
                  <a:pt x="592" y="882"/>
                  <a:pt x="519" y="834"/>
                  <a:pt x="447" y="815"/>
                </a:cubicBezTo>
                <a:cubicBezTo>
                  <a:pt x="389" y="776"/>
                  <a:pt x="329" y="742"/>
                  <a:pt x="259" y="731"/>
                </a:cubicBezTo>
                <a:cubicBezTo>
                  <a:pt x="236" y="719"/>
                  <a:pt x="211" y="717"/>
                  <a:pt x="188" y="705"/>
                </a:cubicBezTo>
                <a:cubicBezTo>
                  <a:pt x="165" y="693"/>
                  <a:pt x="154" y="675"/>
                  <a:pt x="130" y="666"/>
                </a:cubicBezTo>
                <a:cubicBezTo>
                  <a:pt x="101" y="628"/>
                  <a:pt x="74" y="583"/>
                  <a:pt x="39" y="550"/>
                </a:cubicBezTo>
                <a:cubicBezTo>
                  <a:pt x="33" y="530"/>
                  <a:pt x="26" y="511"/>
                  <a:pt x="20" y="492"/>
                </a:cubicBezTo>
                <a:cubicBezTo>
                  <a:pt x="12" y="360"/>
                  <a:pt x="67" y="103"/>
                  <a:pt x="0" y="39"/>
                </a:cubicBez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5B22065-4125-4BDF-AB3F-B3B585756BE2}"/>
              </a:ext>
            </a:extLst>
          </p:cNvPr>
          <p:cNvSpPr txBox="1"/>
          <p:nvPr/>
        </p:nvSpPr>
        <p:spPr>
          <a:xfrm>
            <a:off x="8154194" y="413286"/>
            <a:ext cx="3819426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注意：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对参与连接操作的左、右子树，用投影操作筛选出后续用到的属性，去掉后续不用的属性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B6B44EB-CFBD-4076-8BC5-045571405F9B}"/>
              </a:ext>
            </a:extLst>
          </p:cNvPr>
          <p:cNvCxnSpPr>
            <a:stCxn id="30" idx="1"/>
          </p:cNvCxnSpPr>
          <p:nvPr/>
        </p:nvCxnSpPr>
        <p:spPr>
          <a:xfrm flipH="1">
            <a:off x="7213600" y="1075006"/>
            <a:ext cx="940594" cy="1447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87604A3-71C5-4F34-BC96-72A31AD2C681}"/>
              </a:ext>
            </a:extLst>
          </p:cNvPr>
          <p:cNvCxnSpPr>
            <a:cxnSpLocks/>
          </p:cNvCxnSpPr>
          <p:nvPr/>
        </p:nvCxnSpPr>
        <p:spPr>
          <a:xfrm flipH="1">
            <a:off x="2515394" y="1075006"/>
            <a:ext cx="5616575" cy="952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4239DBBA-8FB5-41E5-9790-8AD958089D8F}"/>
              </a:ext>
            </a:extLst>
          </p:cNvPr>
          <p:cNvCxnSpPr>
            <a:cxnSpLocks/>
          </p:cNvCxnSpPr>
          <p:nvPr/>
        </p:nvCxnSpPr>
        <p:spPr>
          <a:xfrm flipH="1">
            <a:off x="3688953" y="1126600"/>
            <a:ext cx="4454129" cy="30456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C48D5B0-6631-4959-9BBB-460E147DE68B}"/>
              </a:ext>
            </a:extLst>
          </p:cNvPr>
          <p:cNvCxnSpPr>
            <a:cxnSpLocks/>
          </p:cNvCxnSpPr>
          <p:nvPr/>
        </p:nvCxnSpPr>
        <p:spPr>
          <a:xfrm flipH="1">
            <a:off x="2042716" y="1113106"/>
            <a:ext cx="6076552" cy="3162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3128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4E73C-8338-4C56-98CE-860CC956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Example Three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C5B005-01E0-4500-BDD1-F6B39DF76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eaLnBrk="1" hangingPunct="1"/>
            <a:r>
              <a:rPr lang="en-US" altLang="zh-CN" dirty="0"/>
              <a:t>Consider the following relations in banking enterprise database, where the primary keys are underlined</a:t>
            </a:r>
          </a:p>
          <a:p>
            <a:pPr lvl="1" eaLnBrk="1" hangingPunct="1"/>
            <a:r>
              <a:rPr lang="en-US" altLang="zh-CN" dirty="0"/>
              <a:t>branch (</a:t>
            </a:r>
            <a:r>
              <a:rPr lang="en-US" altLang="zh-CN" u="sng" dirty="0"/>
              <a:t>branch-name</a:t>
            </a:r>
            <a:r>
              <a:rPr lang="en-US" altLang="zh-CN" dirty="0"/>
              <a:t>, branch-city, assets), </a:t>
            </a:r>
          </a:p>
          <a:p>
            <a:pPr lvl="1" eaLnBrk="1" hangingPunct="1"/>
            <a:r>
              <a:rPr lang="en-US" altLang="zh-CN" dirty="0"/>
              <a:t>loan ( </a:t>
            </a:r>
            <a:r>
              <a:rPr lang="en-US" altLang="zh-CN" u="sng" dirty="0"/>
              <a:t>loan-number</a:t>
            </a:r>
            <a:r>
              <a:rPr lang="en-US" altLang="zh-CN" dirty="0"/>
              <a:t>, branch-name , amount)</a:t>
            </a:r>
          </a:p>
          <a:p>
            <a:pPr lvl="1" eaLnBrk="1" hangingPunct="1"/>
            <a:r>
              <a:rPr lang="en-US" altLang="zh-CN" dirty="0"/>
              <a:t>borrower( </a:t>
            </a:r>
            <a:r>
              <a:rPr lang="en-US" altLang="zh-CN" u="sng" dirty="0"/>
              <a:t>customer-name</a:t>
            </a:r>
            <a:r>
              <a:rPr lang="en-US" altLang="zh-CN" dirty="0"/>
              <a:t>, </a:t>
            </a:r>
            <a:r>
              <a:rPr lang="en-US" altLang="zh-CN" u="sng" dirty="0"/>
              <a:t>loan-number,</a:t>
            </a:r>
            <a:r>
              <a:rPr lang="en-US" altLang="zh-CN" dirty="0"/>
              <a:t> borrow-date)</a:t>
            </a:r>
          </a:p>
          <a:p>
            <a:pPr lvl="1" eaLnBrk="1" hangingPunct="1"/>
            <a:r>
              <a:rPr lang="en-US" altLang="zh-CN" dirty="0"/>
              <a:t>customer (</a:t>
            </a:r>
            <a:r>
              <a:rPr lang="en-US" altLang="zh-CN" u="sng" dirty="0"/>
              <a:t>customer-name</a:t>
            </a:r>
            <a:r>
              <a:rPr lang="en-US" altLang="zh-CN" dirty="0"/>
              <a:t>, customer-street, customer-city)</a:t>
            </a:r>
          </a:p>
          <a:p>
            <a:pPr lvl="1" eaLnBrk="1" hangingPunct="1"/>
            <a:r>
              <a:rPr lang="en-US" altLang="zh-CN" dirty="0"/>
              <a:t>account (</a:t>
            </a:r>
            <a:r>
              <a:rPr lang="en-US" altLang="zh-CN" u="sng" dirty="0"/>
              <a:t>account-number</a:t>
            </a:r>
            <a:r>
              <a:rPr lang="en-US" altLang="zh-CN" dirty="0"/>
              <a:t>, branch-name, balance)</a:t>
            </a:r>
          </a:p>
          <a:p>
            <a:pPr lvl="1" eaLnBrk="1" hangingPunct="1"/>
            <a:r>
              <a:rPr lang="en-US" altLang="zh-CN" dirty="0"/>
              <a:t>depositor (</a:t>
            </a:r>
            <a:r>
              <a:rPr lang="en-US" altLang="zh-CN" u="sng" dirty="0"/>
              <a:t>customer-name</a:t>
            </a:r>
            <a:r>
              <a:rPr lang="en-US" altLang="zh-CN" dirty="0"/>
              <a:t>, </a:t>
            </a:r>
            <a:r>
              <a:rPr lang="en-US" altLang="zh-CN" u="sng" dirty="0"/>
              <a:t>account-number</a:t>
            </a:r>
            <a:r>
              <a:rPr lang="en-US" altLang="zh-CN" dirty="0"/>
              <a:t> , deposit-date</a:t>
            </a:r>
            <a:r>
              <a:rPr lang="en-US" altLang="zh-CN" u="sng" dirty="0"/>
              <a:t>)</a:t>
            </a:r>
            <a:endParaRPr lang="en-US" altLang="zh-CN" i="1" dirty="0">
              <a:latin typeface="Times New Roman" pitchFamily="18" charset="0"/>
            </a:endParaRPr>
          </a:p>
          <a:p>
            <a:pPr eaLnBrk="1" hangingPunct="1"/>
            <a:r>
              <a:rPr lang="en-US" altLang="zh-CN" dirty="0">
                <a:cs typeface="Times New Roman" pitchFamily="18" charset="0"/>
              </a:rPr>
              <a:t>For the query “ Find the </a:t>
            </a:r>
            <a:r>
              <a:rPr lang="en-US" altLang="zh-CN" b="1" i="1" dirty="0">
                <a:cs typeface="Times New Roman" pitchFamily="18" charset="0"/>
              </a:rPr>
              <a:t>names</a:t>
            </a:r>
            <a:r>
              <a:rPr lang="en-US" altLang="zh-CN" dirty="0">
                <a:cs typeface="Times New Roman" pitchFamily="18" charset="0"/>
              </a:rPr>
              <a:t> of all </a:t>
            </a:r>
            <a:r>
              <a:rPr lang="en-US" altLang="zh-CN" b="1" i="1" dirty="0">
                <a:cs typeface="Times New Roman" pitchFamily="18" charset="0"/>
              </a:rPr>
              <a:t>customers</a:t>
            </a:r>
            <a:r>
              <a:rPr lang="en-US" altLang="zh-CN" dirty="0">
                <a:cs typeface="Times New Roman" pitchFamily="18" charset="0"/>
              </a:rPr>
              <a:t> who have an </a:t>
            </a:r>
            <a:r>
              <a:rPr lang="en-US" altLang="zh-CN" b="1" i="1" dirty="0">
                <a:cs typeface="Times New Roman" pitchFamily="18" charset="0"/>
              </a:rPr>
              <a:t>loan</a:t>
            </a:r>
            <a:r>
              <a:rPr lang="en-US" altLang="zh-CN" dirty="0">
                <a:cs typeface="Times New Roman" pitchFamily="18" charset="0"/>
              </a:rPr>
              <a:t> at any </a:t>
            </a:r>
            <a:r>
              <a:rPr lang="en-US" altLang="zh-CN" b="1" i="1" dirty="0">
                <a:cs typeface="Times New Roman" pitchFamily="18" charset="0"/>
              </a:rPr>
              <a:t>branch</a:t>
            </a:r>
            <a:r>
              <a:rPr lang="en-US" altLang="zh-CN" dirty="0">
                <a:cs typeface="Times New Roman" pitchFamily="18" charset="0"/>
              </a:rPr>
              <a:t> that is located in </a:t>
            </a:r>
            <a:r>
              <a:rPr lang="en-US" altLang="zh-CN" b="1" i="1" dirty="0">
                <a:cs typeface="Times New Roman" pitchFamily="18" charset="0"/>
              </a:rPr>
              <a:t>Brooklyn</a:t>
            </a:r>
            <a:r>
              <a:rPr lang="en-US" altLang="zh-CN" dirty="0">
                <a:cs typeface="Times New Roman" pitchFamily="18" charset="0"/>
              </a:rPr>
              <a:t> and have </a:t>
            </a:r>
            <a:r>
              <a:rPr lang="en-US" altLang="zh-CN" b="1" i="1" dirty="0">
                <a:cs typeface="Times New Roman" pitchFamily="18" charset="0"/>
              </a:rPr>
              <a:t>assets</a:t>
            </a:r>
            <a:r>
              <a:rPr lang="en-US" altLang="zh-CN" dirty="0">
                <a:cs typeface="Times New Roman" pitchFamily="18" charset="0"/>
              </a:rPr>
              <a:t> more than $100,000, requiring that </a:t>
            </a:r>
            <a:r>
              <a:rPr lang="en-US" altLang="zh-CN" b="1" i="1" dirty="0">
                <a:cs typeface="Times New Roman" pitchFamily="18" charset="0"/>
              </a:rPr>
              <a:t>loan-amount</a:t>
            </a:r>
            <a:r>
              <a:rPr lang="en-US" altLang="zh-CN" dirty="0">
                <a:cs typeface="Times New Roman" pitchFamily="18" charset="0"/>
              </a:rPr>
              <a:t> is less than $1000”</a:t>
            </a:r>
            <a:endParaRPr lang="en-US" altLang="zh-CN" dirty="0"/>
          </a:p>
          <a:p>
            <a:pPr lvl="1" eaLnBrk="1" hangingPunct="1"/>
            <a:r>
              <a:rPr lang="en-US" altLang="zh-CN" dirty="0">
                <a:cs typeface="Times New Roman" pitchFamily="18" charset="0"/>
              </a:rPr>
              <a:t>give an SQL statement for this query    </a:t>
            </a:r>
          </a:p>
          <a:p>
            <a:pPr lvl="1" eaLnBrk="1" hangingPunct="1"/>
            <a:r>
              <a:rPr lang="en-US" altLang="zh-CN" dirty="0">
                <a:cs typeface="Times New Roman" pitchFamily="18" charset="0"/>
              </a:rPr>
              <a:t>given </a:t>
            </a:r>
            <a:r>
              <a:rPr lang="en-US" altLang="zh-CN" dirty="0">
                <a:highlight>
                  <a:srgbClr val="FFFF00"/>
                </a:highlight>
                <a:cs typeface="Times New Roman" pitchFamily="18" charset="0"/>
              </a:rPr>
              <a:t>an optimized query tree </a:t>
            </a:r>
            <a:r>
              <a:rPr lang="en-US" altLang="zh-CN" dirty="0">
                <a:cs typeface="Times New Roman" pitchFamily="18" charset="0"/>
              </a:rPr>
              <a:t>by means of heuristic optimization                                                          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289CBA-687F-43CD-9390-A06DF085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481C4-41A1-4F2B-B6C9-77AACAA9D664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A83E08-15B5-44D8-9DF4-12B50A75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0174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47CE92-E7A2-42F0-8AC8-825C835A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Example Three (cont.)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738939-4488-40BA-B1BE-8647ED4CB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SQL</a:t>
            </a:r>
          </a:p>
          <a:p>
            <a:pPr lvl="1"/>
            <a:r>
              <a:rPr lang="en-US" altLang="zh-CN" dirty="0"/>
              <a:t> select customer-name</a:t>
            </a:r>
          </a:p>
          <a:p>
            <a:pPr marL="0" indent="0">
              <a:buNone/>
            </a:pPr>
            <a:r>
              <a:rPr lang="en-US" altLang="zh-CN" dirty="0"/>
              <a:t>           from  borrower, loan, branch</a:t>
            </a:r>
          </a:p>
          <a:p>
            <a:pPr marL="0" indent="0">
              <a:buNone/>
            </a:pPr>
            <a:r>
              <a:rPr lang="en-US" altLang="zh-CN" dirty="0"/>
              <a:t>           where         </a:t>
            </a:r>
            <a:r>
              <a:rPr lang="en-US" altLang="zh-CN" dirty="0" err="1"/>
              <a:t>loan.loan</a:t>
            </a:r>
            <a:r>
              <a:rPr lang="en-US" altLang="zh-CN" dirty="0"/>
              <a:t>-number=</a:t>
            </a:r>
            <a:r>
              <a:rPr lang="en-US" altLang="zh-CN" dirty="0" err="1"/>
              <a:t>borrower.loan</a:t>
            </a:r>
            <a:r>
              <a:rPr lang="en-US" altLang="zh-CN" dirty="0"/>
              <a:t>-number </a:t>
            </a:r>
          </a:p>
          <a:p>
            <a:pPr marL="0" indent="0">
              <a:buNone/>
            </a:pPr>
            <a:r>
              <a:rPr lang="en-US" altLang="zh-CN" dirty="0"/>
              <a:t>                        and </a:t>
            </a:r>
            <a:r>
              <a:rPr lang="en-US" altLang="zh-CN" dirty="0" err="1"/>
              <a:t>branch.branch</a:t>
            </a:r>
            <a:r>
              <a:rPr lang="en-US" altLang="zh-CN" dirty="0"/>
              <a:t>-name=</a:t>
            </a:r>
            <a:r>
              <a:rPr lang="en-US" altLang="zh-CN" dirty="0" err="1"/>
              <a:t>loan.branch</a:t>
            </a:r>
            <a:r>
              <a:rPr lang="en-US" altLang="zh-CN" dirty="0"/>
              <a:t>-name </a:t>
            </a:r>
          </a:p>
          <a:p>
            <a:pPr marL="0" indent="0">
              <a:buNone/>
            </a:pPr>
            <a:r>
              <a:rPr lang="en-US" altLang="zh-CN" dirty="0"/>
              <a:t>                        and </a:t>
            </a:r>
            <a:r>
              <a:rPr lang="en-US" altLang="zh-CN" dirty="0">
                <a:solidFill>
                  <a:srgbClr val="FF0000"/>
                </a:solidFill>
              </a:rPr>
              <a:t>branch-city=”Brooklyn” </a:t>
            </a:r>
          </a:p>
          <a:p>
            <a:pPr marL="0" indent="0">
              <a:buNone/>
            </a:pPr>
            <a:r>
              <a:rPr lang="en-US" altLang="zh-CN" dirty="0"/>
              <a:t>                        and </a:t>
            </a:r>
            <a:r>
              <a:rPr lang="en-US" altLang="zh-CN" dirty="0">
                <a:solidFill>
                  <a:srgbClr val="FF0000"/>
                </a:solidFill>
              </a:rPr>
              <a:t>assets&gt;100000 and amount&lt;1000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9DE78A-D8D0-47F5-B357-BCA93D2C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AFEF6-9FEB-48DA-B9BD-76E0A3DAD1AE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8D4A48-36E4-4F80-8966-9964BE75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76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19FC52-FD24-462E-BEA8-45651B67F432}"/>
              </a:ext>
            </a:extLst>
          </p:cNvPr>
          <p:cNvSpPr txBox="1"/>
          <p:nvPr/>
        </p:nvSpPr>
        <p:spPr>
          <a:xfrm>
            <a:off x="762000" y="4205834"/>
            <a:ext cx="7242495" cy="1938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或者：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r>
              <a:rPr lang="en-US" altLang="zh-CN" sz="2400" dirty="0"/>
              <a:t>select customer-name</a:t>
            </a:r>
          </a:p>
          <a:p>
            <a:pPr marL="0" indent="0">
              <a:buNone/>
            </a:pPr>
            <a:r>
              <a:rPr lang="en-US" altLang="zh-CN" sz="2400" dirty="0"/>
              <a:t>           from  borrower </a:t>
            </a:r>
            <a:r>
              <a:rPr lang="en-US" altLang="zh-CN" sz="2400" dirty="0" err="1">
                <a:solidFill>
                  <a:srgbClr val="2D0EE4"/>
                </a:solidFill>
              </a:rPr>
              <a:t>natual</a:t>
            </a:r>
            <a:r>
              <a:rPr lang="en-US" altLang="zh-CN" sz="2400" dirty="0">
                <a:solidFill>
                  <a:srgbClr val="2D0EE4"/>
                </a:solidFill>
              </a:rPr>
              <a:t>-join</a:t>
            </a:r>
            <a:r>
              <a:rPr lang="en-US" altLang="zh-CN" sz="2400" dirty="0"/>
              <a:t> loan </a:t>
            </a:r>
            <a:r>
              <a:rPr lang="en-US" altLang="zh-CN" sz="2400" dirty="0" err="1">
                <a:solidFill>
                  <a:srgbClr val="2D0EE4"/>
                </a:solidFill>
              </a:rPr>
              <a:t>natual</a:t>
            </a:r>
            <a:r>
              <a:rPr lang="en-US" altLang="zh-CN" sz="2400" dirty="0">
                <a:solidFill>
                  <a:srgbClr val="2D0EE4"/>
                </a:solidFill>
              </a:rPr>
              <a:t>-join</a:t>
            </a:r>
            <a:r>
              <a:rPr lang="en-US" altLang="zh-CN" sz="2400" dirty="0"/>
              <a:t> branch</a:t>
            </a:r>
          </a:p>
          <a:p>
            <a:pPr marL="0" indent="0">
              <a:buNone/>
            </a:pPr>
            <a:r>
              <a:rPr lang="en-US" altLang="zh-CN" sz="2400" dirty="0"/>
              <a:t>           where          </a:t>
            </a:r>
            <a:r>
              <a:rPr lang="en-US" altLang="zh-CN" sz="2400" dirty="0">
                <a:solidFill>
                  <a:srgbClr val="FF0000"/>
                </a:solidFill>
              </a:rPr>
              <a:t>branch-city=”Brooklyn” </a:t>
            </a:r>
          </a:p>
          <a:p>
            <a:pPr marL="0" indent="0">
              <a:buNone/>
            </a:pPr>
            <a:r>
              <a:rPr lang="en-US" altLang="zh-CN" sz="2400" dirty="0"/>
              <a:t>                        and </a:t>
            </a:r>
            <a:r>
              <a:rPr lang="en-US" altLang="zh-CN" sz="2400" dirty="0">
                <a:solidFill>
                  <a:srgbClr val="FF0000"/>
                </a:solidFill>
              </a:rPr>
              <a:t>assets&gt;100000 and amount&lt;1000</a:t>
            </a:r>
          </a:p>
        </p:txBody>
      </p:sp>
    </p:spTree>
    <p:extLst>
      <p:ext uri="{BB962C8B-B14F-4D97-AF65-F5344CB8AC3E}">
        <p14:creationId xmlns:p14="http://schemas.microsoft.com/office/powerpoint/2010/main" val="1496511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071E33E-053F-4899-BDF8-BB1A15FA4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77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7C9C6D-2784-4593-8FFB-ABE3ABED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62D1-0396-4F16-AC31-EB6CD9C34AE3}" type="datetime1">
              <a:rPr lang="zh-CN" altLang="en-US" smtClean="0"/>
              <a:t>2021/12/6</a:t>
            </a:fld>
            <a:endParaRPr lang="zh-CN" altLang="en-US" dirty="0"/>
          </a:p>
        </p:txBody>
      </p:sp>
      <p:grpSp>
        <p:nvGrpSpPr>
          <p:cNvPr id="5" name="Group 42">
            <a:extLst>
              <a:ext uri="{FF2B5EF4-FFF2-40B4-BE49-F238E27FC236}">
                <a16:creationId xmlns:a16="http://schemas.microsoft.com/office/drawing/2014/main" id="{FB113BD1-4DDD-4A65-8192-1AB94371E1EA}"/>
              </a:ext>
            </a:extLst>
          </p:cNvPr>
          <p:cNvGrpSpPr>
            <a:grpSpLocks/>
          </p:cNvGrpSpPr>
          <p:nvPr/>
        </p:nvGrpSpPr>
        <p:grpSpPr bwMode="auto">
          <a:xfrm>
            <a:off x="1031240" y="258762"/>
            <a:ext cx="9372600" cy="6353175"/>
            <a:chOff x="0" y="96"/>
            <a:chExt cx="5904" cy="4002"/>
          </a:xfrm>
        </p:grpSpPr>
        <p:sp>
          <p:nvSpPr>
            <p:cNvPr id="6" name="Text Box 2">
              <a:extLst>
                <a:ext uri="{FF2B5EF4-FFF2-40B4-BE49-F238E27FC236}">
                  <a16:creationId xmlns:a16="http://schemas.microsoft.com/office/drawing/2014/main" id="{C17BD312-B27C-4CE1-9775-68E4B6FC55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96"/>
              <a:ext cx="1344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kumimoji="0" lang="en-US" altLang="zh-CN" sz="2800" dirty="0">
                  <a:latin typeface="+mn-lt"/>
                  <a:sym typeface="Symbol" pitchFamily="18" charset="2"/>
                </a:rPr>
                <a:t></a:t>
              </a:r>
              <a:r>
                <a:rPr lang="en-US" altLang="zh-CN" sz="2800" baseline="-25000" dirty="0">
                  <a:latin typeface="+mn-lt"/>
                </a:rPr>
                <a:t> </a:t>
              </a:r>
              <a:r>
                <a:rPr lang="en-US" altLang="zh-CN" sz="2800" baseline="-25000" dirty="0">
                  <a:solidFill>
                    <a:srgbClr val="FF0000"/>
                  </a:solidFill>
                  <a:latin typeface="+mn-lt"/>
                </a:rPr>
                <a:t>customer-name</a:t>
              </a:r>
              <a:r>
                <a:rPr lang="en-US" altLang="zh-CN" sz="2800" i="1" dirty="0">
                  <a:latin typeface="+mn-lt"/>
                </a:rPr>
                <a:t> </a:t>
              </a:r>
              <a:endParaRPr lang="zh-CN" altLang="en-US" dirty="0">
                <a:latin typeface="+mn-lt"/>
              </a:endParaRPr>
            </a:p>
          </p:txBody>
        </p:sp>
        <p:sp>
          <p:nvSpPr>
            <p:cNvPr id="7" name="Line 3">
              <a:extLst>
                <a:ext uri="{FF2B5EF4-FFF2-40B4-BE49-F238E27FC236}">
                  <a16:creationId xmlns:a16="http://schemas.microsoft.com/office/drawing/2014/main" id="{9EBC2E0E-3A86-4EF7-B554-88A7D8344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43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F6CFA076-BC26-4F0E-9725-2146FC0E19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1152"/>
              <a:ext cx="187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0" lang="en-US" altLang="zh-CN" sz="2800">
                  <a:latin typeface="+mn-lt"/>
                  <a:sym typeface="Symbol" pitchFamily="18" charset="2"/>
                </a:rPr>
                <a:t></a:t>
              </a:r>
              <a:r>
                <a:rPr lang="en-US" altLang="zh-CN" sz="2800" baseline="-25000">
                  <a:latin typeface="+mn-lt"/>
                </a:rPr>
                <a:t>loan.loan-number</a:t>
              </a:r>
              <a:endParaRPr lang="zh-CN" altLang="en-US" sz="2800" baseline="-25000">
                <a:latin typeface="+mn-lt"/>
              </a:endParaRPr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1CDF2B51-653B-4B89-B3F6-5E0D1B60E3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2" y="1488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AutoShape 13">
              <a:extLst>
                <a:ext uri="{FF2B5EF4-FFF2-40B4-BE49-F238E27FC236}">
                  <a16:creationId xmlns:a16="http://schemas.microsoft.com/office/drawing/2014/main" id="{C0E7D285-8612-4B12-8E11-5E4C7150A4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507" y="701"/>
              <a:ext cx="119" cy="157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22">
              <a:extLst>
                <a:ext uri="{FF2B5EF4-FFF2-40B4-BE49-F238E27FC236}">
                  <a16:creationId xmlns:a16="http://schemas.microsoft.com/office/drawing/2014/main" id="{D4DA3CE0-F9EC-445A-BABD-2E6B9D4F88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816"/>
              <a:ext cx="172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Line 23">
              <a:extLst>
                <a:ext uri="{FF2B5EF4-FFF2-40B4-BE49-F238E27FC236}">
                  <a16:creationId xmlns:a16="http://schemas.microsoft.com/office/drawing/2014/main" id="{BE949E3A-0306-4849-921A-D116D7A52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148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Text Box 24">
              <a:extLst>
                <a:ext uri="{FF2B5EF4-FFF2-40B4-BE49-F238E27FC236}">
                  <a16:creationId xmlns:a16="http://schemas.microsoft.com/office/drawing/2014/main" id="{FB7BCAD0-08D4-4701-89C5-9E089CDCBB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200"/>
              <a:ext cx="2246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kumimoji="0" lang="en-US" altLang="zh-CN" sz="2800" dirty="0">
                  <a:latin typeface="+mn-lt"/>
                  <a:sym typeface="Symbol" pitchFamily="18" charset="2"/>
                </a:rPr>
                <a:t></a:t>
              </a:r>
              <a:r>
                <a:rPr lang="en-US" altLang="zh-CN" sz="2800" baseline="-25000" dirty="0">
                  <a:latin typeface="+mn-lt"/>
                </a:rPr>
                <a:t> </a:t>
              </a:r>
              <a:r>
                <a:rPr lang="en-US" altLang="zh-CN" sz="2800" baseline="-25000" dirty="0">
                  <a:solidFill>
                    <a:srgbClr val="FF0000"/>
                  </a:solidFill>
                  <a:latin typeface="+mn-lt"/>
                </a:rPr>
                <a:t>customer- name</a:t>
              </a:r>
              <a:r>
                <a:rPr lang="en-US" altLang="zh-CN" sz="2800" baseline="-25000" dirty="0">
                  <a:latin typeface="+mn-lt"/>
                </a:rPr>
                <a:t>, loan-number</a:t>
              </a:r>
              <a:r>
                <a:rPr lang="en-US" altLang="zh-CN" sz="2800" i="1" dirty="0">
                  <a:latin typeface="+mn-lt"/>
                </a:rPr>
                <a:t> </a:t>
              </a:r>
              <a:endParaRPr lang="zh-CN" altLang="en-US" sz="2800" i="1" dirty="0">
                <a:latin typeface="+mn-lt"/>
              </a:endParaRPr>
            </a:p>
          </p:txBody>
        </p:sp>
        <p:sp>
          <p:nvSpPr>
            <p:cNvPr id="14" name="Line 25">
              <a:extLst>
                <a:ext uri="{FF2B5EF4-FFF2-40B4-BE49-F238E27FC236}">
                  <a16:creationId xmlns:a16="http://schemas.microsoft.com/office/drawing/2014/main" id="{57CE0F4F-9117-42E0-8B30-C9A7F7ABDB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0" y="816"/>
              <a:ext cx="96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Text Box 27">
              <a:extLst>
                <a:ext uri="{FF2B5EF4-FFF2-40B4-BE49-F238E27FC236}">
                  <a16:creationId xmlns:a16="http://schemas.microsoft.com/office/drawing/2014/main" id="{0959A598-9FFF-4490-AA7C-D3E44E2696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059"/>
              <a:ext cx="1966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000" b="1" i="1" dirty="0">
                  <a:latin typeface="+mn-lt"/>
                </a:rPr>
                <a:t>borrower </a:t>
              </a:r>
              <a:r>
                <a:rPr lang="en-US" altLang="zh-CN" sz="2000" i="1" dirty="0">
                  <a:latin typeface="+mn-lt"/>
                </a:rPr>
                <a:t>( </a:t>
              </a:r>
              <a:r>
                <a:rPr lang="en-US" altLang="zh-CN" sz="2000" i="1" u="sng" dirty="0">
                  <a:solidFill>
                    <a:srgbClr val="FF0000"/>
                  </a:solidFill>
                  <a:latin typeface="+mn-lt"/>
                </a:rPr>
                <a:t>customer-name</a:t>
              </a:r>
              <a:r>
                <a:rPr lang="en-US" altLang="zh-CN" sz="2000" i="1" dirty="0">
                  <a:latin typeface="+mn-lt"/>
                </a:rPr>
                <a:t>, </a:t>
              </a:r>
            </a:p>
            <a:p>
              <a:pPr eaLnBrk="1" hangingPunct="1"/>
              <a:r>
                <a:rPr lang="en-US" altLang="zh-CN" sz="2000" i="1" u="sng" dirty="0">
                  <a:latin typeface="+mn-lt"/>
                </a:rPr>
                <a:t>loan-number,</a:t>
              </a:r>
              <a:r>
                <a:rPr lang="en-US" altLang="zh-CN" sz="2000" i="1" dirty="0">
                  <a:latin typeface="+mn-lt"/>
                </a:rPr>
                <a:t> borrow-date)</a:t>
              </a:r>
            </a:p>
          </p:txBody>
        </p:sp>
        <p:sp>
          <p:nvSpPr>
            <p:cNvPr id="16" name="AutoShape 28">
              <a:extLst>
                <a:ext uri="{FF2B5EF4-FFF2-40B4-BE49-F238E27FC236}">
                  <a16:creationId xmlns:a16="http://schemas.microsoft.com/office/drawing/2014/main" id="{F87200C1-37CA-4C45-830D-A5850E4032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331" y="1805"/>
              <a:ext cx="119" cy="157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29">
              <a:extLst>
                <a:ext uri="{FF2B5EF4-FFF2-40B4-BE49-F238E27FC236}">
                  <a16:creationId xmlns:a16="http://schemas.microsoft.com/office/drawing/2014/main" id="{23E65951-FB2F-451D-8646-B51B42F4D6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4" y="1920"/>
              <a:ext cx="96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Text Box 30">
              <a:extLst>
                <a:ext uri="{FF2B5EF4-FFF2-40B4-BE49-F238E27FC236}">
                  <a16:creationId xmlns:a16="http://schemas.microsoft.com/office/drawing/2014/main" id="{FE863AE7-8875-4B27-8E1C-14E87F144B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2160"/>
              <a:ext cx="1872" cy="5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0" lang="en-US" altLang="zh-CN" sz="2800">
                  <a:latin typeface="+mn-lt"/>
                  <a:sym typeface="Symbol" pitchFamily="18" charset="2"/>
                </a:rPr>
                <a:t></a:t>
              </a:r>
              <a:r>
                <a:rPr lang="en-US" altLang="zh-CN" sz="2800" baseline="-25000">
                  <a:latin typeface="+mn-lt"/>
                </a:rPr>
                <a:t>loan.loan-number</a:t>
              </a:r>
            </a:p>
            <a:p>
              <a:pPr eaLnBrk="1" hangingPunct="1"/>
              <a:r>
                <a:rPr lang="en-US" altLang="zh-CN" sz="2800" baseline="-25000">
                  <a:latin typeface="+mn-lt"/>
                </a:rPr>
                <a:t>    ,branch-name</a:t>
              </a:r>
              <a:endParaRPr lang="zh-CN" altLang="en-US" sz="2800" baseline="-25000">
                <a:latin typeface="+mn-lt"/>
              </a:endParaRPr>
            </a:p>
          </p:txBody>
        </p:sp>
        <p:sp>
          <p:nvSpPr>
            <p:cNvPr id="19" name="Text Box 31">
              <a:extLst>
                <a:ext uri="{FF2B5EF4-FFF2-40B4-BE49-F238E27FC236}">
                  <a16:creationId xmlns:a16="http://schemas.microsoft.com/office/drawing/2014/main" id="{D9BCAF8F-07C6-4043-9F57-A0545E0119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2796"/>
              <a:ext cx="118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buFont typeface="Symbol" pitchFamily="18" charset="2"/>
                <a:buChar char="s"/>
              </a:pPr>
              <a:r>
                <a:rPr lang="en-US" altLang="zh-CN" sz="2800" baseline="-25000">
                  <a:latin typeface="+mn-lt"/>
                </a:rPr>
                <a:t> amount&lt; 1000</a:t>
              </a:r>
              <a:endParaRPr lang="zh-CN" altLang="en-US">
                <a:latin typeface="+mn-lt"/>
              </a:endParaRPr>
            </a:p>
          </p:txBody>
        </p:sp>
        <p:sp>
          <p:nvSpPr>
            <p:cNvPr id="20" name="Line 32">
              <a:extLst>
                <a:ext uri="{FF2B5EF4-FFF2-40B4-BE49-F238E27FC236}">
                  <a16:creationId xmlns:a16="http://schemas.microsoft.com/office/drawing/2014/main" id="{92B7576E-03B6-4D4B-8A8C-D85D6ED4C0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249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Line 33">
              <a:extLst>
                <a:ext uri="{FF2B5EF4-FFF2-40B4-BE49-F238E27FC236}">
                  <a16:creationId xmlns:a16="http://schemas.microsoft.com/office/drawing/2014/main" id="{67BAF150-22F3-49E9-8C3B-11A6D8964C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120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Text Box 34">
              <a:extLst>
                <a:ext uri="{FF2B5EF4-FFF2-40B4-BE49-F238E27FC236}">
                  <a16:creationId xmlns:a16="http://schemas.microsoft.com/office/drawing/2014/main" id="{35546796-72F0-477E-A74C-000BCCA5A3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3648"/>
              <a:ext cx="206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 i="1">
                  <a:latin typeface="+mn-lt"/>
                </a:rPr>
                <a:t>loan</a:t>
              </a:r>
              <a:r>
                <a:rPr lang="en-US" altLang="zh-CN" sz="2000" i="1">
                  <a:latin typeface="+mn-lt"/>
                </a:rPr>
                <a:t>( </a:t>
              </a:r>
              <a:r>
                <a:rPr lang="en-US" altLang="zh-CN" sz="2000" i="1" u="sng">
                  <a:latin typeface="+mn-lt"/>
                </a:rPr>
                <a:t>loan-number</a:t>
              </a:r>
              <a:r>
                <a:rPr lang="en-US" altLang="zh-CN" sz="2000" i="1">
                  <a:latin typeface="+mn-lt"/>
                </a:rPr>
                <a:t>, branch-name , amount)</a:t>
              </a:r>
            </a:p>
          </p:txBody>
        </p:sp>
        <p:sp>
          <p:nvSpPr>
            <p:cNvPr id="23" name="Text Box 35">
              <a:extLst>
                <a:ext uri="{FF2B5EF4-FFF2-40B4-BE49-F238E27FC236}">
                  <a16:creationId xmlns:a16="http://schemas.microsoft.com/office/drawing/2014/main" id="{61E52F76-F57D-40CA-881F-B627BDBC6D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208"/>
              <a:ext cx="187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0" lang="en-US" altLang="zh-CN" sz="2800">
                  <a:latin typeface="+mn-lt"/>
                  <a:sym typeface="Symbol" pitchFamily="18" charset="2"/>
                </a:rPr>
                <a:t></a:t>
              </a:r>
              <a:r>
                <a:rPr lang="en-US" altLang="zh-CN" sz="2800" baseline="-25000">
                  <a:latin typeface="+mn-lt"/>
                </a:rPr>
                <a:t>branch-name</a:t>
              </a:r>
              <a:endParaRPr lang="zh-CN" altLang="en-US" sz="2800" baseline="-25000">
                <a:latin typeface="+mn-lt"/>
              </a:endParaRPr>
            </a:p>
          </p:txBody>
        </p:sp>
        <p:sp>
          <p:nvSpPr>
            <p:cNvPr id="24" name="Text Box 36">
              <a:extLst>
                <a:ext uri="{FF2B5EF4-FFF2-40B4-BE49-F238E27FC236}">
                  <a16:creationId xmlns:a16="http://schemas.microsoft.com/office/drawing/2014/main" id="{CE3C1B6D-2445-4585-8F1E-6FAAF4F10C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916"/>
              <a:ext cx="1538" cy="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buFont typeface="Symbol" pitchFamily="18" charset="2"/>
                <a:buChar char="s"/>
              </a:pPr>
              <a:r>
                <a:rPr lang="en-US" altLang="zh-CN" sz="2800" baseline="-25000">
                  <a:latin typeface="+mn-lt"/>
                </a:rPr>
                <a:t> </a:t>
              </a:r>
              <a:r>
                <a:rPr lang="en-US" altLang="zh-CN" i="1" baseline="-25000">
                  <a:latin typeface="+mn-lt"/>
                  <a:cs typeface="Times New Roman" pitchFamily="18" charset="0"/>
                </a:rPr>
                <a:t>branch-city=”Brooklyn”</a:t>
              </a:r>
              <a:r>
                <a:rPr lang="en-US" altLang="zh-CN" baseline="-25000">
                  <a:latin typeface="+mn-lt"/>
                  <a:cs typeface="Times New Roman" pitchFamily="18" charset="0"/>
                </a:rPr>
                <a:t> </a:t>
              </a:r>
            </a:p>
            <a:p>
              <a:r>
                <a:rPr lang="en-US" altLang="zh-CN" baseline="-25000">
                  <a:latin typeface="+mn-lt"/>
                  <a:cs typeface="Times New Roman" pitchFamily="18" charset="0"/>
                </a:rPr>
                <a:t>    AND </a:t>
              </a:r>
              <a:r>
                <a:rPr lang="en-US" altLang="zh-CN" i="1" baseline="-25000">
                  <a:latin typeface="+mn-lt"/>
                  <a:cs typeface="Times New Roman" pitchFamily="18" charset="0"/>
                </a:rPr>
                <a:t>assets&gt;100000</a:t>
              </a:r>
              <a:endParaRPr lang="zh-CN" altLang="en-US" baseline="-25000">
                <a:latin typeface="+mn-lt"/>
              </a:endParaRPr>
            </a:p>
          </p:txBody>
        </p:sp>
        <p:sp>
          <p:nvSpPr>
            <p:cNvPr id="25" name="Line 37">
              <a:extLst>
                <a:ext uri="{FF2B5EF4-FFF2-40B4-BE49-F238E27FC236}">
                  <a16:creationId xmlns:a16="http://schemas.microsoft.com/office/drawing/2014/main" id="{3157A5C6-9C41-44A7-A890-10299333FE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253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" name="Line 38">
              <a:extLst>
                <a:ext uri="{FF2B5EF4-FFF2-40B4-BE49-F238E27FC236}">
                  <a16:creationId xmlns:a16="http://schemas.microsoft.com/office/drawing/2014/main" id="{42CA474F-311A-4BC8-934C-4B71BF385B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3156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Text Box 39">
              <a:extLst>
                <a:ext uri="{FF2B5EF4-FFF2-40B4-BE49-F238E27FC236}">
                  <a16:creationId xmlns:a16="http://schemas.microsoft.com/office/drawing/2014/main" id="{13CA5B80-3532-4D07-950E-F5D9E96D8C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3636"/>
              <a:ext cx="2832" cy="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zh-CN" b="1" i="1">
                  <a:latin typeface="+mn-lt"/>
                </a:rPr>
                <a:t>              </a:t>
              </a:r>
              <a:r>
                <a:rPr lang="en-US" altLang="zh-CN" sz="2000" b="1" i="1">
                  <a:latin typeface="+mn-lt"/>
                </a:rPr>
                <a:t>Branch </a:t>
              </a:r>
              <a:r>
                <a:rPr lang="en-US" altLang="zh-CN" sz="2000" i="1">
                  <a:latin typeface="+mn-lt"/>
                </a:rPr>
                <a:t>(</a:t>
              </a:r>
              <a:r>
                <a:rPr lang="en-US" altLang="zh-CN" sz="2000" i="1" u="sng">
                  <a:latin typeface="+mn-lt"/>
                </a:rPr>
                <a:t>branch-name</a:t>
              </a:r>
              <a:r>
                <a:rPr lang="en-US" altLang="zh-CN" sz="2000" i="1">
                  <a:latin typeface="+mn-lt"/>
                </a:rPr>
                <a:t>, </a:t>
              </a:r>
            </a:p>
            <a:p>
              <a:pPr eaLnBrk="1" hangingPunct="1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zh-CN" sz="2000" i="1">
                  <a:latin typeface="+mn-lt"/>
                </a:rPr>
                <a:t>               branch-city, assets)</a:t>
              </a:r>
            </a:p>
          </p:txBody>
        </p:sp>
        <p:sp>
          <p:nvSpPr>
            <p:cNvPr id="28" name="Line 40">
              <a:extLst>
                <a:ext uri="{FF2B5EF4-FFF2-40B4-BE49-F238E27FC236}">
                  <a16:creationId xmlns:a16="http://schemas.microsoft.com/office/drawing/2014/main" id="{99AE44B5-BAC6-41C0-917D-7A8458D109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920"/>
              <a:ext cx="67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727BC005-5206-43F3-9DE9-BF546F73E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2" y="899"/>
              <a:ext cx="1785" cy="789"/>
            </a:xfrm>
            <a:custGeom>
              <a:avLst/>
              <a:gdLst>
                <a:gd name="T0" fmla="*/ 0 w 1785"/>
                <a:gd name="T1" fmla="*/ 478 h 789"/>
                <a:gd name="T2" fmla="*/ 34 w 1785"/>
                <a:gd name="T3" fmla="*/ 426 h 789"/>
                <a:gd name="T4" fmla="*/ 121 w 1785"/>
                <a:gd name="T5" fmla="*/ 265 h 789"/>
                <a:gd name="T6" fmla="*/ 368 w 1785"/>
                <a:gd name="T7" fmla="*/ 97 h 789"/>
                <a:gd name="T8" fmla="*/ 489 w 1785"/>
                <a:gd name="T9" fmla="*/ 46 h 789"/>
                <a:gd name="T10" fmla="*/ 858 w 1785"/>
                <a:gd name="T11" fmla="*/ 0 h 789"/>
                <a:gd name="T12" fmla="*/ 1123 w 1785"/>
                <a:gd name="T13" fmla="*/ 17 h 789"/>
                <a:gd name="T14" fmla="*/ 1163 w 1785"/>
                <a:gd name="T15" fmla="*/ 23 h 789"/>
                <a:gd name="T16" fmla="*/ 1186 w 1785"/>
                <a:gd name="T17" fmla="*/ 28 h 789"/>
                <a:gd name="T18" fmla="*/ 1267 w 1785"/>
                <a:gd name="T19" fmla="*/ 40 h 789"/>
                <a:gd name="T20" fmla="*/ 1422 w 1785"/>
                <a:gd name="T21" fmla="*/ 103 h 789"/>
                <a:gd name="T22" fmla="*/ 1561 w 1785"/>
                <a:gd name="T23" fmla="*/ 190 h 789"/>
                <a:gd name="T24" fmla="*/ 1653 w 1785"/>
                <a:gd name="T25" fmla="*/ 282 h 789"/>
                <a:gd name="T26" fmla="*/ 1705 w 1785"/>
                <a:gd name="T27" fmla="*/ 345 h 789"/>
                <a:gd name="T28" fmla="*/ 1756 w 1785"/>
                <a:gd name="T29" fmla="*/ 437 h 789"/>
                <a:gd name="T30" fmla="*/ 1785 w 1785"/>
                <a:gd name="T31" fmla="*/ 506 h 789"/>
                <a:gd name="T32" fmla="*/ 1670 w 1785"/>
                <a:gd name="T33" fmla="*/ 697 h 789"/>
                <a:gd name="T34" fmla="*/ 1503 w 1785"/>
                <a:gd name="T35" fmla="*/ 771 h 789"/>
                <a:gd name="T36" fmla="*/ 1457 w 1785"/>
                <a:gd name="T37" fmla="*/ 783 h 789"/>
                <a:gd name="T38" fmla="*/ 1434 w 1785"/>
                <a:gd name="T39" fmla="*/ 789 h 789"/>
                <a:gd name="T40" fmla="*/ 1054 w 1785"/>
                <a:gd name="T41" fmla="*/ 766 h 789"/>
                <a:gd name="T42" fmla="*/ 518 w 1785"/>
                <a:gd name="T43" fmla="*/ 720 h 789"/>
                <a:gd name="T44" fmla="*/ 218 w 1785"/>
                <a:gd name="T45" fmla="*/ 691 h 789"/>
                <a:gd name="T46" fmla="*/ 132 w 1785"/>
                <a:gd name="T47" fmla="*/ 668 h 789"/>
                <a:gd name="T48" fmla="*/ 80 w 1785"/>
                <a:gd name="T49" fmla="*/ 633 h 789"/>
                <a:gd name="T50" fmla="*/ 46 w 1785"/>
                <a:gd name="T51" fmla="*/ 610 h 789"/>
                <a:gd name="T52" fmla="*/ 17 w 1785"/>
                <a:gd name="T53" fmla="*/ 558 h 789"/>
                <a:gd name="T54" fmla="*/ 0 w 1785"/>
                <a:gd name="T55" fmla="*/ 506 h 789"/>
                <a:gd name="T56" fmla="*/ 5 w 1785"/>
                <a:gd name="T57" fmla="*/ 483 h 789"/>
                <a:gd name="T58" fmla="*/ 0 w 1785"/>
                <a:gd name="T59" fmla="*/ 478 h 78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785" h="789">
                  <a:moveTo>
                    <a:pt x="0" y="478"/>
                  </a:moveTo>
                  <a:cubicBezTo>
                    <a:pt x="24" y="470"/>
                    <a:pt x="25" y="449"/>
                    <a:pt x="34" y="426"/>
                  </a:cubicBezTo>
                  <a:cubicBezTo>
                    <a:pt x="57" y="368"/>
                    <a:pt x="84" y="316"/>
                    <a:pt x="121" y="265"/>
                  </a:cubicBezTo>
                  <a:cubicBezTo>
                    <a:pt x="183" y="180"/>
                    <a:pt x="272" y="133"/>
                    <a:pt x="368" y="97"/>
                  </a:cubicBezTo>
                  <a:cubicBezTo>
                    <a:pt x="411" y="81"/>
                    <a:pt x="443" y="54"/>
                    <a:pt x="489" y="46"/>
                  </a:cubicBezTo>
                  <a:cubicBezTo>
                    <a:pt x="568" y="13"/>
                    <a:pt x="775" y="3"/>
                    <a:pt x="858" y="0"/>
                  </a:cubicBezTo>
                  <a:cubicBezTo>
                    <a:pt x="946" y="3"/>
                    <a:pt x="1036" y="3"/>
                    <a:pt x="1123" y="17"/>
                  </a:cubicBezTo>
                  <a:cubicBezTo>
                    <a:pt x="1136" y="19"/>
                    <a:pt x="1150" y="21"/>
                    <a:pt x="1163" y="23"/>
                  </a:cubicBezTo>
                  <a:cubicBezTo>
                    <a:pt x="1171" y="24"/>
                    <a:pt x="1178" y="27"/>
                    <a:pt x="1186" y="28"/>
                  </a:cubicBezTo>
                  <a:cubicBezTo>
                    <a:pt x="1213" y="32"/>
                    <a:pt x="1267" y="40"/>
                    <a:pt x="1267" y="40"/>
                  </a:cubicBezTo>
                  <a:cubicBezTo>
                    <a:pt x="1320" y="59"/>
                    <a:pt x="1368" y="89"/>
                    <a:pt x="1422" y="103"/>
                  </a:cubicBezTo>
                  <a:cubicBezTo>
                    <a:pt x="1460" y="141"/>
                    <a:pt x="1517" y="158"/>
                    <a:pt x="1561" y="190"/>
                  </a:cubicBezTo>
                  <a:cubicBezTo>
                    <a:pt x="1597" y="216"/>
                    <a:pt x="1617" y="258"/>
                    <a:pt x="1653" y="282"/>
                  </a:cubicBezTo>
                  <a:cubicBezTo>
                    <a:pt x="1688" y="331"/>
                    <a:pt x="1670" y="310"/>
                    <a:pt x="1705" y="345"/>
                  </a:cubicBezTo>
                  <a:cubicBezTo>
                    <a:pt x="1713" y="381"/>
                    <a:pt x="1736" y="406"/>
                    <a:pt x="1756" y="437"/>
                  </a:cubicBezTo>
                  <a:cubicBezTo>
                    <a:pt x="1762" y="461"/>
                    <a:pt x="1785" y="506"/>
                    <a:pt x="1785" y="506"/>
                  </a:cubicBezTo>
                  <a:cubicBezTo>
                    <a:pt x="1777" y="596"/>
                    <a:pt x="1766" y="663"/>
                    <a:pt x="1670" y="697"/>
                  </a:cubicBezTo>
                  <a:cubicBezTo>
                    <a:pt x="1618" y="735"/>
                    <a:pt x="1565" y="757"/>
                    <a:pt x="1503" y="771"/>
                  </a:cubicBezTo>
                  <a:cubicBezTo>
                    <a:pt x="1488" y="775"/>
                    <a:pt x="1472" y="779"/>
                    <a:pt x="1457" y="783"/>
                  </a:cubicBezTo>
                  <a:cubicBezTo>
                    <a:pt x="1449" y="785"/>
                    <a:pt x="1434" y="789"/>
                    <a:pt x="1434" y="789"/>
                  </a:cubicBezTo>
                  <a:cubicBezTo>
                    <a:pt x="1278" y="786"/>
                    <a:pt x="1187" y="783"/>
                    <a:pt x="1054" y="766"/>
                  </a:cubicBezTo>
                  <a:cubicBezTo>
                    <a:pt x="891" y="712"/>
                    <a:pt x="684" y="725"/>
                    <a:pt x="518" y="720"/>
                  </a:cubicBezTo>
                  <a:cubicBezTo>
                    <a:pt x="418" y="714"/>
                    <a:pt x="318" y="700"/>
                    <a:pt x="218" y="691"/>
                  </a:cubicBezTo>
                  <a:cubicBezTo>
                    <a:pt x="189" y="683"/>
                    <a:pt x="161" y="676"/>
                    <a:pt x="132" y="668"/>
                  </a:cubicBezTo>
                  <a:cubicBezTo>
                    <a:pt x="120" y="660"/>
                    <a:pt x="95" y="643"/>
                    <a:pt x="80" y="633"/>
                  </a:cubicBezTo>
                  <a:cubicBezTo>
                    <a:pt x="69" y="625"/>
                    <a:pt x="46" y="610"/>
                    <a:pt x="46" y="610"/>
                  </a:cubicBezTo>
                  <a:cubicBezTo>
                    <a:pt x="39" y="590"/>
                    <a:pt x="25" y="577"/>
                    <a:pt x="17" y="558"/>
                  </a:cubicBezTo>
                  <a:cubicBezTo>
                    <a:pt x="9" y="540"/>
                    <a:pt x="5" y="524"/>
                    <a:pt x="0" y="506"/>
                  </a:cubicBezTo>
                  <a:cubicBezTo>
                    <a:pt x="2" y="498"/>
                    <a:pt x="0" y="489"/>
                    <a:pt x="5" y="483"/>
                  </a:cubicBezTo>
                  <a:cubicBezTo>
                    <a:pt x="11" y="476"/>
                    <a:pt x="53" y="478"/>
                    <a:pt x="0" y="47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0CCF29F2-AD23-4B1E-80D7-0E14777E8D85}"/>
              </a:ext>
            </a:extLst>
          </p:cNvPr>
          <p:cNvSpPr txBox="1"/>
          <p:nvPr/>
        </p:nvSpPr>
        <p:spPr>
          <a:xfrm>
            <a:off x="8080107" y="352960"/>
            <a:ext cx="3819426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注意：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对参与连接操作的左、右子树，事先用投影操作筛选出后续用到的属性，去掉后续不用的属性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C32D6C4-7A84-482E-9BAD-7BC9AD6D874E}"/>
              </a:ext>
            </a:extLst>
          </p:cNvPr>
          <p:cNvCxnSpPr>
            <a:cxnSpLocks/>
          </p:cNvCxnSpPr>
          <p:nvPr/>
        </p:nvCxnSpPr>
        <p:spPr>
          <a:xfrm flipH="1">
            <a:off x="6674380" y="1027113"/>
            <a:ext cx="1456557" cy="9937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2796937-562B-4FE8-A774-26C6B8C4FB7F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1793240" y="1075006"/>
            <a:ext cx="6360954" cy="10125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6256248-17E4-40C9-AA8F-52FC3EA65B71}"/>
              </a:ext>
            </a:extLst>
          </p:cNvPr>
          <p:cNvCxnSpPr>
            <a:cxnSpLocks/>
            <a:stCxn id="30" idx="2"/>
            <a:endCxn id="28" idx="1"/>
          </p:cNvCxnSpPr>
          <p:nvPr/>
        </p:nvCxnSpPr>
        <p:spPr>
          <a:xfrm flipH="1">
            <a:off x="7660640" y="1676399"/>
            <a:ext cx="2329180" cy="20113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30877F7-12D0-48E4-A4E3-B401EEC75877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4531362" y="1676399"/>
            <a:ext cx="5458458" cy="19486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8015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6FDCC-9100-4C32-8649-3B0D16269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2"/>
                </a:solidFill>
              </a:rPr>
              <a:t>Example Four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BB2C42-86A2-4E6C-A197-93D67E1D0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给定如下关系数据库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dirty="0"/>
              <a:t>     </a:t>
            </a:r>
            <a:r>
              <a:rPr lang="en-US" altLang="zh-CN" dirty="0"/>
              <a:t>Employee(</a:t>
            </a:r>
            <a:r>
              <a:rPr lang="en-US" altLang="zh-CN" u="sng" dirty="0"/>
              <a:t>Employee#</a:t>
            </a:r>
            <a:r>
              <a:rPr lang="en-US" altLang="zh-CN" dirty="0"/>
              <a:t>, Name, Address, Super-E#, E-D#)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dirty="0"/>
              <a:t>     Department(</a:t>
            </a:r>
            <a:r>
              <a:rPr lang="en-US" altLang="zh-CN" u="sng" dirty="0"/>
              <a:t>D#</a:t>
            </a:r>
            <a:r>
              <a:rPr lang="en-US" altLang="zh-CN" dirty="0"/>
              <a:t>, </a:t>
            </a:r>
            <a:r>
              <a:rPr lang="en-US" altLang="zh-CN" dirty="0" err="1"/>
              <a:t>Dname</a:t>
            </a:r>
            <a:r>
              <a:rPr lang="en-US" altLang="zh-CN" dirty="0"/>
              <a:t>,  manager#, depart-location)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dirty="0"/>
              <a:t>     Project(</a:t>
            </a:r>
            <a:r>
              <a:rPr lang="en-US" altLang="zh-CN" u="sng" dirty="0"/>
              <a:t>P#</a:t>
            </a:r>
            <a:r>
              <a:rPr lang="en-US" altLang="zh-CN" dirty="0"/>
              <a:t>, </a:t>
            </a:r>
            <a:r>
              <a:rPr lang="en-US" altLang="zh-CN" dirty="0" err="1"/>
              <a:t>Pname</a:t>
            </a:r>
            <a:r>
              <a:rPr lang="en-US" altLang="zh-CN" dirty="0"/>
              <a:t>, </a:t>
            </a:r>
            <a:r>
              <a:rPr lang="en-US" altLang="zh-CN" dirty="0" err="1"/>
              <a:t>Plocation</a:t>
            </a:r>
            <a:r>
              <a:rPr lang="en-US" altLang="zh-CN" dirty="0"/>
              <a:t>, P-D#)</a:t>
            </a:r>
          </a:p>
          <a:p>
            <a:r>
              <a:rPr lang="zh-CN" altLang="en-US" dirty="0"/>
              <a:t>查询：对于每个在“哈尔滨”进行的工程项目，列出其工程项目号</a:t>
            </a:r>
            <a:r>
              <a:rPr lang="en-US" altLang="zh-CN" dirty="0"/>
              <a:t>P# ，</a:t>
            </a:r>
            <a:r>
              <a:rPr lang="zh-CN" altLang="en-US" dirty="0"/>
              <a:t>工程所属部门号</a:t>
            </a:r>
            <a:r>
              <a:rPr lang="en-US" altLang="zh-CN" dirty="0"/>
              <a:t>P-D#, </a:t>
            </a:r>
            <a:r>
              <a:rPr lang="zh-CN" altLang="en-US" dirty="0"/>
              <a:t>该部门领导的名字</a:t>
            </a:r>
            <a:r>
              <a:rPr lang="en-US" altLang="zh-CN" dirty="0"/>
              <a:t>Name</a:t>
            </a:r>
            <a:r>
              <a:rPr lang="zh-CN" altLang="en-US" dirty="0"/>
              <a:t>和地址</a:t>
            </a:r>
            <a:r>
              <a:rPr lang="en-US" altLang="zh-CN" dirty="0"/>
              <a:t>Address</a:t>
            </a:r>
          </a:p>
          <a:p>
            <a:r>
              <a:rPr lang="zh-CN" altLang="en-US" dirty="0"/>
              <a:t>要求：写出该查询的</a:t>
            </a:r>
            <a:r>
              <a:rPr lang="en-US" altLang="zh-CN" dirty="0"/>
              <a:t>SQL</a:t>
            </a:r>
            <a:r>
              <a:rPr lang="zh-CN" altLang="en-US" dirty="0"/>
              <a:t>语句；转换为关系代数表达式并利用启发式方法进行查询优化；给出优化后的关系代数表达式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Select    P#, P-D#, Name, Address)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dirty="0"/>
              <a:t>     From     Project, Department, Employee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dirty="0"/>
              <a:t>     Where   </a:t>
            </a:r>
            <a:r>
              <a:rPr lang="en-US" altLang="zh-CN" dirty="0" err="1"/>
              <a:t>Plocation</a:t>
            </a:r>
            <a:r>
              <a:rPr lang="en-US" altLang="zh-CN" dirty="0"/>
              <a:t> =</a:t>
            </a:r>
            <a:r>
              <a:rPr lang="zh-CN" altLang="en-US" dirty="0"/>
              <a:t>哈尔滨 </a:t>
            </a:r>
            <a:r>
              <a:rPr lang="en-US" altLang="zh-CN" dirty="0"/>
              <a:t>AND P-D#= D#  AND manager# = Employee#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530872-4EA6-484A-B3A1-95E61B49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574A5-10B9-4FCA-A91A-985FF0DC1593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1EB8E5-8F28-4DCE-86B1-FC2366E3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68783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4CFBE26-6ED3-494A-A885-75568AF8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79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D48835-842E-4C00-881B-E8BFDCD61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7C2C5-B00E-4958-985B-75468CA9C05F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065DD4E3-E95B-4370-8A79-DB5222050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960" y="441960"/>
            <a:ext cx="307181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0" lang="en-US" altLang="zh-CN" sz="2800">
                <a:latin typeface="+mn-lt"/>
                <a:sym typeface="Symbol" pitchFamily="18" charset="2"/>
              </a:rPr>
              <a:t></a:t>
            </a:r>
            <a:r>
              <a:rPr lang="en-US" altLang="zh-CN" sz="2800" baseline="-25000">
                <a:latin typeface="+mn-lt"/>
              </a:rPr>
              <a:t> P#, P-D#, Name, Address </a:t>
            </a:r>
            <a:endParaRPr lang="zh-CN" altLang="en-US" sz="2800" baseline="-25000">
              <a:latin typeface="+mn-lt"/>
            </a:endParaRPr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FAE39251-0D55-4F66-BBD1-F8699432577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7560" y="97536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8FC3DB38-7E0A-465D-8781-A2B990D55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4560" y="2118360"/>
            <a:ext cx="2971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800">
                <a:latin typeface="+mn-lt"/>
                <a:sym typeface="Symbol" pitchFamily="18" charset="2"/>
              </a:rPr>
              <a:t> </a:t>
            </a:r>
            <a:r>
              <a:rPr lang="en-US" altLang="zh-CN" sz="2800" baseline="-25000">
                <a:latin typeface="+mn-lt"/>
              </a:rPr>
              <a:t>P#, P-D#, manager#</a:t>
            </a:r>
            <a:endParaRPr lang="zh-CN" altLang="en-US" sz="2800" baseline="-25000">
              <a:latin typeface="+mn-lt"/>
            </a:endParaRPr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C6B64300-82FA-45DE-87A0-A4551B4C6F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08760" y="265176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1713FE26-4209-404A-B73C-E30E1917134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15322" y="1402398"/>
            <a:ext cx="188913" cy="2492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659CE4D6-15EA-44BC-8CC7-C80F43CF59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9960" y="1584960"/>
            <a:ext cx="27432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25B6F2D8-6741-4318-B9AD-43A47D96CC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3160" y="265176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7980946D-91EE-4FEF-A634-A6C62EBE8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0160" y="2194560"/>
            <a:ext cx="3173305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0" lang="en-US" altLang="zh-CN" sz="2800">
                <a:latin typeface="+mn-lt"/>
                <a:sym typeface="Symbol" pitchFamily="18" charset="2"/>
              </a:rPr>
              <a:t></a:t>
            </a:r>
            <a:r>
              <a:rPr lang="en-US" altLang="zh-CN" sz="2800" baseline="-25000">
                <a:latin typeface="+mn-lt"/>
              </a:rPr>
              <a:t> employee#, name, address </a:t>
            </a:r>
            <a:endParaRPr lang="zh-CN" altLang="en-US" sz="2800" baseline="-25000">
              <a:latin typeface="+mn-lt"/>
            </a:endParaRPr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B3BA0D3E-C85C-4689-BB05-74321BDE5D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84960" y="1584960"/>
            <a:ext cx="152400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0972197E-43B4-487E-8442-7DE06BA6E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360" y="3718560"/>
            <a:ext cx="1212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 i="1">
                <a:latin typeface="+mn-lt"/>
              </a:rPr>
              <a:t>Employee</a:t>
            </a:r>
            <a:endParaRPr lang="en-US" altLang="zh-CN" sz="2000" i="1">
              <a:latin typeface="+mn-lt"/>
            </a:endParaRPr>
          </a:p>
        </p:txBody>
      </p:sp>
      <p:sp>
        <p:nvSpPr>
          <p:cNvPr id="15" name="AutoShape 12">
            <a:extLst>
              <a:ext uri="{FF2B5EF4-FFF2-40B4-BE49-F238E27FC236}">
                <a16:creationId xmlns:a16="http://schemas.microsoft.com/office/drawing/2014/main" id="{E2E547EF-0CB4-45D7-AC65-80A391BAA4F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110922" y="3154998"/>
            <a:ext cx="188913" cy="2492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9BE41272-F545-479F-B8AB-FBAEC7B5E9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80560" y="3337560"/>
            <a:ext cx="152400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772FF8FB-6828-44E4-951A-98D4B30DA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9560" y="3718560"/>
            <a:ext cx="2971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800">
                <a:latin typeface="+mn-lt"/>
                <a:sym typeface="Symbol" pitchFamily="18" charset="2"/>
              </a:rPr>
              <a:t> </a:t>
            </a:r>
            <a:r>
              <a:rPr lang="en-US" altLang="zh-CN" sz="2800" baseline="-25000">
                <a:latin typeface="+mn-lt"/>
              </a:rPr>
              <a:t>P#, P-D#</a:t>
            </a:r>
            <a:endParaRPr lang="zh-CN" altLang="en-US" sz="2800" baseline="-25000">
              <a:latin typeface="+mn-lt"/>
            </a:endParaRPr>
          </a:p>
        </p:txBody>
      </p:sp>
      <p:sp>
        <p:nvSpPr>
          <p:cNvPr id="18" name="Text Box 15">
            <a:extLst>
              <a:ext uri="{FF2B5EF4-FFF2-40B4-BE49-F238E27FC236}">
                <a16:creationId xmlns:a16="http://schemas.microsoft.com/office/drawing/2014/main" id="{29B8F502-9976-4268-9E78-208E8132B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9560" y="4728210"/>
            <a:ext cx="26057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Symbol" pitchFamily="18" charset="2"/>
              <a:buChar char="s"/>
            </a:pPr>
            <a:r>
              <a:rPr lang="en-US" altLang="zh-CN" sz="2800" baseline="-25000">
                <a:latin typeface="+mn-lt"/>
              </a:rPr>
              <a:t> P-location=“</a:t>
            </a:r>
            <a:r>
              <a:rPr lang="zh-CN" altLang="en-US" sz="2800" baseline="-25000">
                <a:latin typeface="+mn-lt"/>
              </a:rPr>
              <a:t>哈尔滨”</a:t>
            </a:r>
            <a:endParaRPr lang="zh-CN" altLang="en-US">
              <a:latin typeface="+mn-lt"/>
            </a:endParaRPr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9D2D1750-8CE9-418C-B7EA-88BF07569D4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8160" y="425196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" name="Line 17">
            <a:extLst>
              <a:ext uri="{FF2B5EF4-FFF2-40B4-BE49-F238E27FC236}">
                <a16:creationId xmlns:a16="http://schemas.microsoft.com/office/drawing/2014/main" id="{005A835A-FFBD-4420-AF37-F4D7C60408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8160" y="524256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" name="Text Box 18">
            <a:extLst>
              <a:ext uri="{FF2B5EF4-FFF2-40B4-BE49-F238E27FC236}">
                <a16:creationId xmlns:a16="http://schemas.microsoft.com/office/drawing/2014/main" id="{074C8D0E-40C2-4494-8836-274421766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760" y="5775960"/>
            <a:ext cx="1143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i="1">
                <a:latin typeface="+mn-lt"/>
              </a:rPr>
              <a:t>Project</a:t>
            </a:r>
            <a:endParaRPr lang="en-US" altLang="zh-CN" sz="2000" i="1">
              <a:latin typeface="+mn-lt"/>
            </a:endParaRPr>
          </a:p>
        </p:txBody>
      </p:sp>
      <p:sp>
        <p:nvSpPr>
          <p:cNvPr id="22" name="Text Box 19">
            <a:extLst>
              <a:ext uri="{FF2B5EF4-FFF2-40B4-BE49-F238E27FC236}">
                <a16:creationId xmlns:a16="http://schemas.microsoft.com/office/drawing/2014/main" id="{19971B33-D670-41CB-A558-7AE0B2DC3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760" y="3794760"/>
            <a:ext cx="2971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800">
                <a:latin typeface="+mn-lt"/>
                <a:sym typeface="Symbol" pitchFamily="18" charset="2"/>
              </a:rPr>
              <a:t></a:t>
            </a:r>
            <a:r>
              <a:rPr lang="en-US" altLang="zh-CN" sz="2800" baseline="-25000">
                <a:latin typeface="+mn-lt"/>
              </a:rPr>
              <a:t>D#, manager#</a:t>
            </a:r>
            <a:endParaRPr lang="zh-CN" altLang="en-US" sz="2800" baseline="-25000">
              <a:latin typeface="+mn-lt"/>
            </a:endParaRPr>
          </a:p>
        </p:txBody>
      </p:sp>
      <p:sp>
        <p:nvSpPr>
          <p:cNvPr id="23" name="Line 20">
            <a:extLst>
              <a:ext uri="{FF2B5EF4-FFF2-40B4-BE49-F238E27FC236}">
                <a16:creationId xmlns:a16="http://schemas.microsoft.com/office/drawing/2014/main" id="{131BDA93-6FD0-4B4E-A782-4B7A5B5F5D5F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2360" y="430911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11C1260A-DAF4-45C7-8B95-280A42002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6559" y="5013960"/>
            <a:ext cx="1653537" cy="321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zh-CN" sz="2000" b="1" i="1">
                <a:latin typeface="+mn-lt"/>
              </a:rPr>
              <a:t>Department</a:t>
            </a:r>
            <a:endParaRPr lang="en-US" altLang="zh-CN" sz="2000" i="1">
              <a:latin typeface="+mn-lt"/>
            </a:endParaRPr>
          </a:p>
        </p:txBody>
      </p:sp>
      <p:sp>
        <p:nvSpPr>
          <p:cNvPr id="25" name="Line 22">
            <a:extLst>
              <a:ext uri="{FF2B5EF4-FFF2-40B4-BE49-F238E27FC236}">
                <a16:creationId xmlns:a16="http://schemas.microsoft.com/office/drawing/2014/main" id="{A0AFEFDC-BA95-482D-8472-F4F930F8F76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5560" y="3337560"/>
            <a:ext cx="106680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BEAB2B6-A6C6-4BD5-9438-399209CBF9CC}"/>
              </a:ext>
            </a:extLst>
          </p:cNvPr>
          <p:cNvSpPr txBox="1"/>
          <p:nvPr/>
        </p:nvSpPr>
        <p:spPr>
          <a:xfrm>
            <a:off x="8049627" y="384631"/>
            <a:ext cx="3819426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注意：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对参与连接操作的左、右子树，事先用投影操作筛选出后续用到的属性，去掉后续不用的属性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89DDFF7-716E-497F-BD90-2D77C088C66E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329998" y="1708070"/>
            <a:ext cx="3629342" cy="5626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6FB5CFC-53BC-4EC7-B804-7D27FE870723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7452360" y="1708070"/>
            <a:ext cx="2506980" cy="20866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40096FB-2FDD-4FFB-A2CD-11F53B91BF7D}"/>
              </a:ext>
            </a:extLst>
          </p:cNvPr>
          <p:cNvCxnSpPr>
            <a:cxnSpLocks/>
          </p:cNvCxnSpPr>
          <p:nvPr/>
        </p:nvCxnSpPr>
        <p:spPr>
          <a:xfrm flipH="1">
            <a:off x="1729740" y="1075006"/>
            <a:ext cx="6424454" cy="1195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E886E40-1671-4292-B371-53198B39CCD0}"/>
              </a:ext>
            </a:extLst>
          </p:cNvPr>
          <p:cNvCxnSpPr>
            <a:cxnSpLocks/>
          </p:cNvCxnSpPr>
          <p:nvPr/>
        </p:nvCxnSpPr>
        <p:spPr>
          <a:xfrm flipH="1">
            <a:off x="4453465" y="1075006"/>
            <a:ext cx="3700729" cy="27959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819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9A995-A636-488D-ACB7-67770C0E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Overview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0C203E-780A-4DF9-BC82-E824F2EC3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003197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Cost difference between 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  <a:ea typeface="ＭＳ Ｐゴシック" pitchFamily="34" charset="-128"/>
                <a:cs typeface="Times New Roman" pitchFamily="18" charset="0"/>
              </a:rPr>
              <a:t>equivalent evaluation </a:t>
            </a:r>
            <a:r>
              <a:rPr lang="en-US" altLang="zh-CN" dirty="0">
                <a:highlight>
                  <a:srgbClr val="FFFF00"/>
                </a:highlight>
                <a:ea typeface="ＭＳ Ｐゴシック" pitchFamily="34" charset="-128"/>
                <a:cs typeface="Times New Roman" pitchFamily="18" charset="0"/>
              </a:rPr>
              <a:t>plans for a query 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can be enormous</a:t>
            </a:r>
          </a:p>
          <a:p>
            <a:pPr lvl="1"/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e.g. seconds vs days in some cases</a:t>
            </a:r>
            <a:endParaRPr lang="zh-CN" altLang="en-US" dirty="0"/>
          </a:p>
          <a:p>
            <a:pPr marL="0" indent="0">
              <a:buNone/>
            </a:pPr>
            <a:endParaRPr lang="en-US" altLang="zh-CN" dirty="0">
              <a:ea typeface="ＭＳ Ｐゴシック" pitchFamily="34" charset="-128"/>
              <a:cs typeface="Times New Roman" pitchFamily="18" charset="0"/>
            </a:endParaRPr>
          </a:p>
          <a:p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Appendix 16-2 Distributed </a:t>
            </a:r>
            <a:r>
              <a:rPr lang="en-US" altLang="zh-CN" dirty="0">
                <a:solidFill>
                  <a:schemeClr val="tx2"/>
                </a:solidFill>
                <a:latin typeface="Times New Roman" pitchFamily="18" charset="0"/>
              </a:rPr>
              <a:t>DBS</a:t>
            </a:r>
            <a:r>
              <a:rPr lang="zh-CN" altLang="en-US" dirty="0">
                <a:solidFill>
                  <a:schemeClr val="tx2"/>
                </a:solidFill>
                <a:latin typeface="Times New Roman" pitchFamily="18" charset="0"/>
              </a:rPr>
              <a:t>查询代价与数据分布的关系</a:t>
            </a:r>
            <a:endParaRPr lang="en-US" altLang="zh-CN" dirty="0">
              <a:solidFill>
                <a:schemeClr val="tx2"/>
              </a:solidFill>
              <a:latin typeface="Times New Roman" pitchFamily="18" charset="0"/>
            </a:endParaRPr>
          </a:p>
          <a:p>
            <a:pPr lvl="1"/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 1s  vs  2.3 days</a:t>
            </a:r>
            <a:endParaRPr lang="zh-CN" altLang="en-US" dirty="0">
              <a:ea typeface="ＭＳ Ｐゴシック" pitchFamily="34" charset="-128"/>
              <a:cs typeface="Times New Roman" pitchFamily="18" charset="0"/>
            </a:endParaRPr>
          </a:p>
          <a:p>
            <a:endParaRPr lang="en-US" altLang="zh-CN" dirty="0">
              <a:ea typeface="ＭＳ Ｐゴシック" pitchFamily="34" charset="-128"/>
              <a:cs typeface="Times New Roman" pitchFamily="18" charset="0"/>
            </a:endParaRPr>
          </a:p>
          <a:p>
            <a:r>
              <a:rPr lang="zh-CN" altLang="en-US" dirty="0">
                <a:cs typeface="Times New Roman" pitchFamily="18" charset="0"/>
              </a:rPr>
              <a:t>一次非常有意思的</a:t>
            </a:r>
            <a:r>
              <a:rPr lang="en-US" altLang="zh-CN" dirty="0">
                <a:cs typeface="Times New Roman" pitchFamily="18" charset="0"/>
              </a:rPr>
              <a:t>SQL</a:t>
            </a:r>
            <a:r>
              <a:rPr lang="zh-CN" altLang="en-US" dirty="0">
                <a:cs typeface="Times New Roman" pitchFamily="18" charset="0"/>
              </a:rPr>
              <a:t>优化经历</a:t>
            </a:r>
            <a:r>
              <a:rPr lang="en-US" altLang="zh-CN" dirty="0">
                <a:cs typeface="Times New Roman" pitchFamily="18" charset="0"/>
              </a:rPr>
              <a:t>:  </a:t>
            </a:r>
            <a:r>
              <a:rPr lang="zh-CN" altLang="en-US" dirty="0">
                <a:cs typeface="Times New Roman" pitchFamily="18" charset="0"/>
              </a:rPr>
              <a:t>从</a:t>
            </a:r>
            <a:r>
              <a:rPr lang="en-US" altLang="zh-CN" dirty="0">
                <a:cs typeface="Times New Roman" pitchFamily="18" charset="0"/>
              </a:rPr>
              <a:t>30248.271s</a:t>
            </a:r>
            <a:r>
              <a:rPr lang="zh-CN" altLang="en-US" dirty="0">
                <a:cs typeface="Times New Roman" pitchFamily="18" charset="0"/>
              </a:rPr>
              <a:t>到</a:t>
            </a:r>
            <a:r>
              <a:rPr lang="en-US" altLang="zh-CN" dirty="0">
                <a:cs typeface="Times New Roman" pitchFamily="18" charset="0"/>
              </a:rPr>
              <a:t>0.001s</a:t>
            </a:r>
          </a:p>
          <a:p>
            <a:pPr marL="0" indent="0">
              <a:buNone/>
            </a:pPr>
            <a:r>
              <a:rPr lang="en-US" altLang="zh-CN" dirty="0">
                <a:cs typeface="Times New Roman" pitchFamily="18" charset="0"/>
              </a:rPr>
              <a:t>https://zhuanlan.zhihu.com/p/65203585?utm_source=com.android.email&amp;utm_medium=social&amp;utm_oi=679111968938397696</a:t>
            </a:r>
            <a:endParaRPr lang="en-US" altLang="zh-CN" dirty="0"/>
          </a:p>
          <a:p>
            <a:r>
              <a:rPr lang="zh-CN" altLang="en-US" dirty="0"/>
              <a:t>好 </a:t>
            </a:r>
            <a:r>
              <a:rPr lang="en-US" altLang="zh-CN" dirty="0"/>
              <a:t>SQL”</a:t>
            </a:r>
            <a:r>
              <a:rPr lang="zh-CN" altLang="en-US" dirty="0"/>
              <a:t>还是“烂 </a:t>
            </a:r>
            <a:r>
              <a:rPr lang="en-US" altLang="zh-CN" dirty="0"/>
              <a:t>SQL”</a:t>
            </a:r>
            <a:r>
              <a:rPr lang="zh-CN" altLang="en-US" dirty="0"/>
              <a:t>？看 </a:t>
            </a:r>
            <a:r>
              <a:rPr lang="en-US" altLang="zh-CN" dirty="0" err="1"/>
              <a:t>OceanBase</a:t>
            </a:r>
            <a:r>
              <a:rPr lang="en-US" altLang="zh-CN" dirty="0"/>
              <a:t> </a:t>
            </a:r>
            <a:r>
              <a:rPr lang="zh-CN" altLang="en-US" dirty="0"/>
              <a:t>查询改写的最佳实践（分享自知乎网）</a:t>
            </a:r>
            <a:r>
              <a:rPr lang="en-US" altLang="zh-CN" dirty="0">
                <a:hlinkClick r:id="rId2"/>
              </a:rPr>
              <a:t>https://zhuanlan.zhihu.com/p/69115184?utm_source=com.android.email&amp;utm_medium=social&amp;utm_oi=679111968938397696</a:t>
            </a:r>
            <a:endParaRPr lang="zh-CN" altLang="en-US" dirty="0"/>
          </a:p>
          <a:p>
            <a:r>
              <a:rPr lang="en-US" altLang="zh-CN" dirty="0" err="1"/>
              <a:t>OceanBase</a:t>
            </a:r>
            <a:r>
              <a:rPr lang="en-US" altLang="zh-CN" dirty="0"/>
              <a:t> 2.0 </a:t>
            </a:r>
            <a:r>
              <a:rPr lang="zh-CN" altLang="en-US" dirty="0"/>
              <a:t>到底如何做到 </a:t>
            </a:r>
            <a:r>
              <a:rPr lang="en-US" altLang="zh-CN" dirty="0"/>
              <a:t>50% </a:t>
            </a:r>
            <a:r>
              <a:rPr lang="zh-CN" altLang="en-US" dirty="0"/>
              <a:t>的性能提升？（分享自知乎网）</a:t>
            </a:r>
            <a:r>
              <a:rPr lang="en-US" altLang="zh-CN" dirty="0"/>
              <a:t>2.0 </a:t>
            </a:r>
            <a:r>
              <a:rPr lang="zh-CN" altLang="en-US" dirty="0"/>
              <a:t>解析系列终篇 </a:t>
            </a:r>
            <a:r>
              <a:rPr lang="en-US" altLang="zh-CN" dirty="0"/>
              <a:t>| </a:t>
            </a:r>
            <a:r>
              <a:rPr lang="en-US" altLang="zh-CN" dirty="0">
                <a:hlinkClick r:id="rId3"/>
              </a:rPr>
              <a:t>https://zhuanlan.zhihu.com/p/50620154?utm_source=com.android.email&amp;utm_medium=social&amp;utm_oi=679111968938397696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DC3D6F-DB6D-4BEF-B8DB-1A694F735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22B9C-4B3D-4B0D-87F9-B0C082FCF4AF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1D46BD-FDF5-48F5-9C12-24D2613E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03686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1C8D8E-3FC0-4878-8F1B-14D5FBCA9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实际</a:t>
            </a:r>
            <a:r>
              <a:rPr lang="en-US" altLang="zh-CN" sz="2800" dirty="0"/>
              <a:t>DBMS</a:t>
            </a:r>
            <a:r>
              <a:rPr lang="zh-CN" altLang="en-US" sz="2800" dirty="0"/>
              <a:t>中的查询优化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740B6E-F08A-4643-8705-5723D2C46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教科书上的选择、投影操作下移的实现方式</a:t>
            </a:r>
            <a:endParaRPr lang="en-US" altLang="zh-CN" sz="2400" dirty="0"/>
          </a:p>
          <a:p>
            <a:pPr lvl="1"/>
            <a:r>
              <a:rPr lang="zh-CN" altLang="en-US" dirty="0"/>
              <a:t>实际平台下（如</a:t>
            </a:r>
            <a:r>
              <a:rPr lang="en-US" altLang="zh-CN" dirty="0"/>
              <a:t>SQL Server</a:t>
            </a:r>
            <a:r>
              <a:rPr lang="zh-CN" altLang="en-US" dirty="0"/>
              <a:t>）与后面的连接操作结合在一起做，避免多次关系代数操作：</a:t>
            </a:r>
            <a:endParaRPr lang="en-US" altLang="zh-CN" dirty="0"/>
          </a:p>
          <a:p>
            <a:pPr lvl="2"/>
            <a:r>
              <a:rPr lang="en-US" altLang="zh-CN" dirty="0"/>
              <a:t>1. </a:t>
            </a:r>
            <a:r>
              <a:rPr lang="zh-CN" altLang="en-US" dirty="0"/>
              <a:t>采用</a:t>
            </a:r>
            <a:r>
              <a:rPr lang="en-US" altLang="zh-CN" dirty="0"/>
              <a:t>pipeline</a:t>
            </a:r>
            <a:r>
              <a:rPr lang="zh-CN" altLang="en-US" dirty="0"/>
              <a:t>，在对参与连接运算的关系扫描过程中完成符合条件的元组</a:t>
            </a:r>
            <a:r>
              <a:rPr lang="en-US" altLang="zh-CN" dirty="0"/>
              <a:t>—</a:t>
            </a:r>
            <a:r>
              <a:rPr lang="zh-CN" altLang="en-US" dirty="0"/>
              <a:t>选择</a:t>
            </a:r>
            <a:endParaRPr lang="en-US" altLang="zh-CN" dirty="0"/>
          </a:p>
          <a:p>
            <a:pPr lvl="2"/>
            <a:r>
              <a:rPr lang="en-US" altLang="zh-CN" sz="2400" dirty="0"/>
              <a:t>2. </a:t>
            </a:r>
            <a:r>
              <a:rPr lang="zh-CN" altLang="en-US" sz="2400" dirty="0"/>
              <a:t>再选出后续步骤需要的属性</a:t>
            </a:r>
            <a:r>
              <a:rPr lang="en-US" altLang="zh-CN" sz="2400" dirty="0"/>
              <a:t>—</a:t>
            </a:r>
            <a:r>
              <a:rPr lang="zh-CN" altLang="en-US" sz="2400" dirty="0"/>
              <a:t>投影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6E0DA1-8A66-4C12-95DD-9A09C97F5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827DD-FFEE-442F-91C4-1055E0F072C9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0EC3B8-3B5A-438B-B2A1-6AF5112C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02564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B9D6D-139D-4375-8A68-611CA9D2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81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E6158A-1BD7-42E8-AC1B-F826252DD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D92D-91D3-4E87-9BD9-B807A8F075A3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FD279325-4FA7-4909-9924-EBCF713D4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2720" y="274638"/>
            <a:ext cx="2133726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0" lang="en-US" altLang="zh-CN" sz="2800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</a:t>
            </a:r>
            <a:r>
              <a:rPr lang="en-US" altLang="zh-CN" sz="2800" baseline="-25000" dirty="0">
                <a:latin typeface="+mn-lt"/>
                <a:ea typeface="微软雅黑 Light" panose="020B0502040204020203" pitchFamily="34" charset="-122"/>
              </a:rPr>
              <a:t> </a:t>
            </a:r>
            <a:r>
              <a:rPr lang="en-US" altLang="zh-CN" sz="2800" baseline="-250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customer-name</a:t>
            </a:r>
            <a:r>
              <a:rPr lang="en-US" altLang="zh-CN" sz="2800" i="1" dirty="0">
                <a:latin typeface="+mn-lt"/>
                <a:ea typeface="微软雅黑 Light" panose="020B0502040204020203" pitchFamily="34" charset="-122"/>
              </a:rPr>
              <a:t> </a:t>
            </a:r>
            <a:endParaRPr lang="zh-CN" altLang="en-US" dirty="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F8724C4B-2C5B-48FD-9AB2-402B4E6E96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1320" y="70008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45761587-5592-4437-A048-4E4E4846C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8320" y="1843088"/>
            <a:ext cx="2971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800">
                <a:latin typeface="+mn-lt"/>
                <a:ea typeface="微软雅黑 Light" panose="020B0502040204020203" pitchFamily="34" charset="-122"/>
                <a:sym typeface="Symbol" pitchFamily="18" charset="2"/>
              </a:rPr>
              <a:t></a:t>
            </a:r>
            <a:r>
              <a:rPr lang="en-US" altLang="zh-CN" sz="2800" baseline="-25000">
                <a:latin typeface="+mn-lt"/>
                <a:ea typeface="微软雅黑 Light" panose="020B0502040204020203" pitchFamily="34" charset="-122"/>
              </a:rPr>
              <a:t>account.accountnumber</a:t>
            </a:r>
            <a:endParaRPr lang="zh-CN" altLang="en-US" sz="2800" baseline="-2500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B13982B5-1EE7-4CC4-87A1-D4F3E990B4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12520" y="2376488"/>
            <a:ext cx="0" cy="2514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9" name="AutoShape 13">
            <a:extLst>
              <a:ext uri="{FF2B5EF4-FFF2-40B4-BE49-F238E27FC236}">
                <a16:creationId xmlns:a16="http://schemas.microsoft.com/office/drawing/2014/main" id="{1B1DB809-32B0-4333-8874-CD1618FDE67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819082" y="1127126"/>
            <a:ext cx="188913" cy="2492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0" name="Line 22">
            <a:extLst>
              <a:ext uri="{FF2B5EF4-FFF2-40B4-BE49-F238E27FC236}">
                <a16:creationId xmlns:a16="http://schemas.microsoft.com/office/drawing/2014/main" id="{0880ADA8-4EDF-4275-8C66-8457CA014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3720" y="1309688"/>
            <a:ext cx="27432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1" name="Line 23">
            <a:extLst>
              <a:ext uri="{FF2B5EF4-FFF2-40B4-BE49-F238E27FC236}">
                <a16:creationId xmlns:a16="http://schemas.microsoft.com/office/drawing/2014/main" id="{94A22667-4949-4C59-9107-8073BFC7DBE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36920" y="237648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0F103086-0184-44BA-980B-8AA47D50F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920" y="1919288"/>
            <a:ext cx="3711657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0" lang="en-US" altLang="zh-CN" sz="2800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</a:t>
            </a:r>
            <a:r>
              <a:rPr lang="en-US" altLang="zh-CN" sz="2800" baseline="-25000" dirty="0">
                <a:latin typeface="+mn-lt"/>
                <a:ea typeface="微软雅黑 Light" panose="020B0502040204020203" pitchFamily="34" charset="-122"/>
              </a:rPr>
              <a:t> </a:t>
            </a:r>
            <a:r>
              <a:rPr lang="en-US" altLang="zh-CN" sz="2800" baseline="-25000" dirty="0" err="1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customername</a:t>
            </a:r>
            <a:r>
              <a:rPr lang="en-US" altLang="zh-CN" sz="2800" baseline="-25000" dirty="0">
                <a:latin typeface="+mn-lt"/>
                <a:ea typeface="微软雅黑 Light" panose="020B0502040204020203" pitchFamily="34" charset="-122"/>
              </a:rPr>
              <a:t>, </a:t>
            </a:r>
            <a:r>
              <a:rPr lang="en-US" altLang="zh-CN" sz="2800" baseline="-25000" dirty="0" err="1">
                <a:latin typeface="+mn-lt"/>
                <a:ea typeface="微软雅黑 Light" panose="020B0502040204020203" pitchFamily="34" charset="-122"/>
              </a:rPr>
              <a:t>accountnumber</a:t>
            </a:r>
            <a:r>
              <a:rPr lang="en-US" altLang="zh-CN" sz="2800" i="1" dirty="0">
                <a:latin typeface="+mn-lt"/>
                <a:ea typeface="微软雅黑 Light" panose="020B0502040204020203" pitchFamily="34" charset="-122"/>
              </a:rPr>
              <a:t> </a:t>
            </a:r>
            <a:endParaRPr lang="zh-CN" altLang="en-US" sz="2800" i="1" dirty="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3" name="Line 25">
            <a:extLst>
              <a:ext uri="{FF2B5EF4-FFF2-40B4-BE49-F238E27FC236}">
                <a16:creationId xmlns:a16="http://schemas.microsoft.com/office/drawing/2014/main" id="{37FE55CD-EF46-4FB1-AFA7-D052E5517A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88720" y="1309688"/>
            <a:ext cx="152400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4" name="Text Box 27">
            <a:extLst>
              <a:ext uri="{FF2B5EF4-FFF2-40B4-BE49-F238E27FC236}">
                <a16:creationId xmlns:a16="http://schemas.microsoft.com/office/drawing/2014/main" id="{0E95B27A-5D4B-4ACC-BE4C-0F6D06DBA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" y="4870451"/>
            <a:ext cx="312547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 i="1" dirty="0">
                <a:latin typeface="+mn-lt"/>
                <a:ea typeface="微软雅黑 Light" panose="020B0502040204020203" pitchFamily="34" charset="-122"/>
              </a:rPr>
              <a:t>depositor </a:t>
            </a:r>
            <a:r>
              <a:rPr lang="en-US" altLang="zh-CN" sz="2000" dirty="0">
                <a:latin typeface="+mn-lt"/>
                <a:ea typeface="微软雅黑 Light" panose="020B0502040204020203" pitchFamily="34" charset="-122"/>
              </a:rPr>
              <a:t>(</a:t>
            </a:r>
            <a:r>
              <a:rPr lang="en-US" altLang="zh-CN" sz="2000" i="1" dirty="0" err="1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customername</a:t>
            </a:r>
            <a:r>
              <a:rPr lang="en-US" altLang="zh-CN" sz="2000" i="1" dirty="0">
                <a:latin typeface="+mn-lt"/>
                <a:ea typeface="微软雅黑 Light" panose="020B0502040204020203" pitchFamily="34" charset="-122"/>
              </a:rPr>
              <a:t>, </a:t>
            </a:r>
          </a:p>
          <a:p>
            <a:pPr eaLnBrk="1" hangingPunct="1"/>
            <a:r>
              <a:rPr lang="en-US" altLang="zh-CN" sz="2000" i="1" dirty="0" err="1">
                <a:latin typeface="+mn-lt"/>
                <a:ea typeface="微软雅黑 Light" panose="020B0502040204020203" pitchFamily="34" charset="-122"/>
              </a:rPr>
              <a:t>accountnumber</a:t>
            </a:r>
            <a:r>
              <a:rPr lang="en-US" altLang="zh-CN" sz="2000" i="1" dirty="0">
                <a:latin typeface="+mn-lt"/>
                <a:ea typeface="微软雅黑 Light" panose="020B0502040204020203" pitchFamily="34" charset="-122"/>
              </a:rPr>
              <a:t>, </a:t>
            </a:r>
            <a:r>
              <a:rPr lang="en-US" altLang="zh-CN" sz="2000" i="1" dirty="0" err="1">
                <a:latin typeface="+mn-lt"/>
                <a:ea typeface="微软雅黑 Light" panose="020B0502040204020203" pitchFamily="34" charset="-122"/>
              </a:rPr>
              <a:t>accessdate</a:t>
            </a:r>
            <a:r>
              <a:rPr lang="en-US" altLang="zh-CN" sz="2000" dirty="0">
                <a:latin typeface="+mn-lt"/>
                <a:ea typeface="微软雅黑 Light" panose="020B0502040204020203" pitchFamily="34" charset="-122"/>
              </a:rPr>
              <a:t>)</a:t>
            </a:r>
          </a:p>
        </p:txBody>
      </p:sp>
      <p:sp>
        <p:nvSpPr>
          <p:cNvPr id="15" name="AutoShape 28">
            <a:extLst>
              <a:ext uri="{FF2B5EF4-FFF2-40B4-BE49-F238E27FC236}">
                <a16:creationId xmlns:a16="http://schemas.microsoft.com/office/drawing/2014/main" id="{C1A20E61-91F0-451B-B934-F1C6C303A05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714682" y="2879726"/>
            <a:ext cx="188913" cy="249238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6" name="Line 29">
            <a:extLst>
              <a:ext uri="{FF2B5EF4-FFF2-40B4-BE49-F238E27FC236}">
                <a16:creationId xmlns:a16="http://schemas.microsoft.com/office/drawing/2014/main" id="{57F234A0-19C9-4CD7-A62C-CDD6449049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84320" y="3062288"/>
            <a:ext cx="152400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7" name="Text Box 30">
            <a:extLst>
              <a:ext uri="{FF2B5EF4-FFF2-40B4-BE49-F238E27FC236}">
                <a16:creationId xmlns:a16="http://schemas.microsoft.com/office/drawing/2014/main" id="{F2884653-97E0-4573-A865-9BF5F4079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320" y="3443288"/>
            <a:ext cx="2971800" cy="810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800">
                <a:latin typeface="+mn-lt"/>
                <a:ea typeface="微软雅黑 Light" panose="020B0502040204020203" pitchFamily="34" charset="-122"/>
                <a:sym typeface="Symbol" pitchFamily="18" charset="2"/>
              </a:rPr>
              <a:t></a:t>
            </a:r>
            <a:r>
              <a:rPr lang="en-US" altLang="zh-CN" sz="2800" baseline="-25000">
                <a:latin typeface="+mn-lt"/>
                <a:ea typeface="微软雅黑 Light" panose="020B0502040204020203" pitchFamily="34" charset="-122"/>
              </a:rPr>
              <a:t>account.accountnumber</a:t>
            </a:r>
          </a:p>
          <a:p>
            <a:pPr eaLnBrk="1" hangingPunct="1"/>
            <a:r>
              <a:rPr lang="en-US" altLang="zh-CN" sz="2800" baseline="-25000">
                <a:latin typeface="+mn-lt"/>
                <a:ea typeface="微软雅黑 Light" panose="020B0502040204020203" pitchFamily="34" charset="-122"/>
              </a:rPr>
              <a:t>    ,branchname</a:t>
            </a:r>
            <a:endParaRPr lang="zh-CN" altLang="en-US" sz="2800" baseline="-2500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8" name="Text Box 31">
            <a:extLst>
              <a:ext uri="{FF2B5EF4-FFF2-40B4-BE49-F238E27FC236}">
                <a16:creationId xmlns:a16="http://schemas.microsoft.com/office/drawing/2014/main" id="{E319711D-19F1-47C2-82F2-085145D33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320" y="4452938"/>
            <a:ext cx="18710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Symbol" pitchFamily="18" charset="2"/>
              <a:buChar char="s"/>
            </a:pPr>
            <a:r>
              <a:rPr lang="en-US" altLang="zh-CN" sz="2800" baseline="-25000">
                <a:latin typeface="+mn-lt"/>
                <a:ea typeface="微软雅黑 Light" panose="020B0502040204020203" pitchFamily="34" charset="-122"/>
              </a:rPr>
              <a:t> balance&lt; 1000</a:t>
            </a:r>
            <a:endParaRPr lang="zh-CN" altLang="en-US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9" name="Line 32">
            <a:extLst>
              <a:ext uri="{FF2B5EF4-FFF2-40B4-BE49-F238E27FC236}">
                <a16:creationId xmlns:a16="http://schemas.microsoft.com/office/drawing/2014/main" id="{86530F01-209A-4B88-B6F8-BEF468BE19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1920" y="397668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0" name="Line 33">
            <a:extLst>
              <a:ext uri="{FF2B5EF4-FFF2-40B4-BE49-F238E27FC236}">
                <a16:creationId xmlns:a16="http://schemas.microsoft.com/office/drawing/2014/main" id="{53708977-04A4-404D-91AB-859D4FB3F2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1920" y="4967288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1" name="Text Box 34">
            <a:extLst>
              <a:ext uri="{FF2B5EF4-FFF2-40B4-BE49-F238E27FC236}">
                <a16:creationId xmlns:a16="http://schemas.microsoft.com/office/drawing/2014/main" id="{6E356B3F-0001-428C-A80A-32031AE44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6520" y="5805488"/>
            <a:ext cx="3276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i="1" dirty="0">
                <a:latin typeface="+mn-lt"/>
                <a:ea typeface="微软雅黑 Light" panose="020B0502040204020203" pitchFamily="34" charset="-122"/>
              </a:rPr>
              <a:t>account</a:t>
            </a:r>
            <a:r>
              <a:rPr lang="en-US" altLang="zh-CN" sz="2000" i="1" dirty="0">
                <a:latin typeface="+mn-lt"/>
                <a:ea typeface="微软雅黑 Light" panose="020B0502040204020203" pitchFamily="34" charset="-122"/>
              </a:rPr>
              <a:t>( </a:t>
            </a:r>
            <a:r>
              <a:rPr lang="en-US" altLang="zh-CN" sz="2000" b="1" i="1" u="sng" dirty="0" err="1">
                <a:latin typeface="+mn-lt"/>
                <a:ea typeface="微软雅黑 Light" panose="020B0502040204020203" pitchFamily="34" charset="-122"/>
              </a:rPr>
              <a:t>accountnumber</a:t>
            </a:r>
            <a:r>
              <a:rPr lang="en-US" altLang="zh-CN" sz="2000" i="1" dirty="0">
                <a:latin typeface="+mn-lt"/>
                <a:ea typeface="微软雅黑 Light" panose="020B0502040204020203" pitchFamily="34" charset="-122"/>
              </a:rPr>
              <a:t>, </a:t>
            </a:r>
            <a:r>
              <a:rPr lang="en-US" altLang="zh-CN" sz="2000" i="1" dirty="0" err="1">
                <a:latin typeface="+mn-lt"/>
                <a:ea typeface="微软雅黑 Light" panose="020B0502040204020203" pitchFamily="34" charset="-122"/>
              </a:rPr>
              <a:t>branchname</a:t>
            </a:r>
            <a:r>
              <a:rPr lang="en-US" altLang="zh-CN" sz="2000" i="1" dirty="0">
                <a:latin typeface="+mn-lt"/>
                <a:ea typeface="微软雅黑 Light" panose="020B0502040204020203" pitchFamily="34" charset="-122"/>
              </a:rPr>
              <a:t> , balance)</a:t>
            </a: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D369844B-E9F8-48F9-B90A-A06254419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6420" y="3633788"/>
            <a:ext cx="2971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800">
                <a:latin typeface="+mn-lt"/>
                <a:ea typeface="微软雅黑 Light" panose="020B0502040204020203" pitchFamily="34" charset="-122"/>
                <a:sym typeface="Symbol" pitchFamily="18" charset="2"/>
              </a:rPr>
              <a:t></a:t>
            </a:r>
            <a:r>
              <a:rPr lang="en-US" altLang="zh-CN" sz="2800" baseline="-25000">
                <a:latin typeface="+mn-lt"/>
                <a:ea typeface="微软雅黑 Light" panose="020B0502040204020203" pitchFamily="34" charset="-122"/>
              </a:rPr>
              <a:t>branchname</a:t>
            </a:r>
            <a:endParaRPr lang="zh-CN" altLang="en-US" sz="2800" baseline="-2500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23" name="Text Box 36">
            <a:extLst>
              <a:ext uri="{FF2B5EF4-FFF2-40B4-BE49-F238E27FC236}">
                <a16:creationId xmlns:a16="http://schemas.microsoft.com/office/drawing/2014/main" id="{0052566F-49C1-49ED-ADE2-5B40017B6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6420" y="4757738"/>
            <a:ext cx="2308645" cy="62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Symbol" pitchFamily="18" charset="2"/>
              <a:buChar char="s"/>
            </a:pPr>
            <a:r>
              <a:rPr lang="en-US" altLang="zh-CN" sz="2800" baseline="-25000">
                <a:latin typeface="+mn-lt"/>
                <a:ea typeface="微软雅黑 Light" panose="020B0502040204020203" pitchFamily="34" charset="-122"/>
              </a:rPr>
              <a:t> </a:t>
            </a:r>
            <a:r>
              <a:rPr lang="en-US" altLang="zh-CN" i="1" baseline="-2500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branchcity=‘Brooklyn’</a:t>
            </a:r>
            <a:r>
              <a:rPr lang="en-US" altLang="zh-CN" baseline="-2500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 </a:t>
            </a:r>
          </a:p>
          <a:p>
            <a:r>
              <a:rPr lang="en-US" altLang="zh-CN" baseline="-2500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    AND </a:t>
            </a:r>
            <a:r>
              <a:rPr lang="en-US" altLang="zh-CN" i="1" baseline="-2500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assets&gt;100000</a:t>
            </a:r>
            <a:endParaRPr lang="zh-CN" altLang="en-US" baseline="-2500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24" name="Line 37">
            <a:extLst>
              <a:ext uri="{FF2B5EF4-FFF2-40B4-BE49-F238E27FC236}">
                <a16:creationId xmlns:a16="http://schemas.microsoft.com/office/drawing/2014/main" id="{64F1D6CC-2932-40BD-8CB1-951107C1EE70}"/>
              </a:ext>
            </a:extLst>
          </p:cNvPr>
          <p:cNvSpPr>
            <a:spLocks noChangeShapeType="1"/>
          </p:cNvSpPr>
          <p:nvPr/>
        </p:nvSpPr>
        <p:spPr bwMode="auto">
          <a:xfrm>
            <a:off x="7145020" y="414813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5" name="Line 38">
            <a:extLst>
              <a:ext uri="{FF2B5EF4-FFF2-40B4-BE49-F238E27FC236}">
                <a16:creationId xmlns:a16="http://schemas.microsoft.com/office/drawing/2014/main" id="{69D4A5CF-F444-4316-8F5D-2A8E30446175}"/>
              </a:ext>
            </a:extLst>
          </p:cNvPr>
          <p:cNvSpPr>
            <a:spLocks noChangeShapeType="1"/>
          </p:cNvSpPr>
          <p:nvPr/>
        </p:nvSpPr>
        <p:spPr bwMode="auto">
          <a:xfrm>
            <a:off x="7145020" y="5138738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6" name="Text Box 39">
            <a:extLst>
              <a:ext uri="{FF2B5EF4-FFF2-40B4-BE49-F238E27FC236}">
                <a16:creationId xmlns:a16="http://schemas.microsoft.com/office/drawing/2014/main" id="{FA5A2124-00AA-4AFA-A8B7-FE93CFE36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0520" y="5819776"/>
            <a:ext cx="4495800" cy="734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zh-CN" b="1" i="1" dirty="0">
                <a:latin typeface="+mn-lt"/>
                <a:ea typeface="微软雅黑 Light" panose="020B0502040204020203" pitchFamily="34" charset="-122"/>
              </a:rPr>
              <a:t>              </a:t>
            </a:r>
            <a:r>
              <a:rPr lang="en-US" altLang="zh-CN" sz="2000" b="1" i="1" dirty="0">
                <a:latin typeface="+mn-lt"/>
                <a:ea typeface="微软雅黑 Light" panose="020B0502040204020203" pitchFamily="34" charset="-122"/>
              </a:rPr>
              <a:t>branch </a:t>
            </a:r>
            <a:r>
              <a:rPr lang="en-US" altLang="zh-CN" sz="2000" i="1" dirty="0">
                <a:latin typeface="+mn-lt"/>
                <a:ea typeface="微软雅黑 Light" panose="020B0502040204020203" pitchFamily="34" charset="-122"/>
              </a:rPr>
              <a:t>(</a:t>
            </a:r>
            <a:r>
              <a:rPr lang="en-US" altLang="zh-CN" sz="2000" b="1" i="1" u="sng" dirty="0" err="1">
                <a:latin typeface="+mn-lt"/>
                <a:ea typeface="微软雅黑 Light" panose="020B0502040204020203" pitchFamily="34" charset="-122"/>
              </a:rPr>
              <a:t>branchname</a:t>
            </a:r>
            <a:r>
              <a:rPr lang="en-US" altLang="zh-CN" sz="2000" i="1" dirty="0">
                <a:latin typeface="+mn-lt"/>
                <a:ea typeface="微软雅黑 Light" panose="020B0502040204020203" pitchFamily="34" charset="-122"/>
              </a:rPr>
              <a:t>,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zh-CN" sz="2000" i="1" dirty="0">
                <a:latin typeface="+mn-lt"/>
                <a:ea typeface="微软雅黑 Light" panose="020B0502040204020203" pitchFamily="34" charset="-122"/>
              </a:rPr>
              <a:t>               </a:t>
            </a:r>
            <a:r>
              <a:rPr lang="en-US" altLang="zh-CN" sz="2000" i="1" dirty="0" err="1">
                <a:latin typeface="+mn-lt"/>
                <a:ea typeface="微软雅黑 Light" panose="020B0502040204020203" pitchFamily="34" charset="-122"/>
              </a:rPr>
              <a:t>branchcity</a:t>
            </a:r>
            <a:r>
              <a:rPr lang="en-US" altLang="zh-CN" sz="2000" i="1" dirty="0">
                <a:latin typeface="+mn-lt"/>
                <a:ea typeface="微软雅黑 Light" panose="020B0502040204020203" pitchFamily="34" charset="-122"/>
              </a:rPr>
              <a:t>, assets)</a:t>
            </a:r>
          </a:p>
        </p:txBody>
      </p:sp>
      <p:sp>
        <p:nvSpPr>
          <p:cNvPr id="27" name="Line 40">
            <a:extLst>
              <a:ext uri="{FF2B5EF4-FFF2-40B4-BE49-F238E27FC236}">
                <a16:creationId xmlns:a16="http://schemas.microsoft.com/office/drawing/2014/main" id="{7C404367-2917-4603-87D0-BB427AE17EF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8220" y="3176588"/>
            <a:ext cx="106680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8" name="Freeform 41">
            <a:extLst>
              <a:ext uri="{FF2B5EF4-FFF2-40B4-BE49-F238E27FC236}">
                <a16:creationId xmlns:a16="http://schemas.microsoft.com/office/drawing/2014/main" id="{A64A311C-F82A-458B-B0B2-8B4DB7A65B39}"/>
              </a:ext>
            </a:extLst>
          </p:cNvPr>
          <p:cNvSpPr>
            <a:spLocks/>
          </p:cNvSpPr>
          <p:nvPr/>
        </p:nvSpPr>
        <p:spPr bwMode="auto">
          <a:xfrm>
            <a:off x="5319395" y="1441451"/>
            <a:ext cx="2833688" cy="1252537"/>
          </a:xfrm>
          <a:custGeom>
            <a:avLst/>
            <a:gdLst>
              <a:gd name="T0" fmla="*/ 0 w 1785"/>
              <a:gd name="T1" fmla="*/ 2147483647 h 789"/>
              <a:gd name="T2" fmla="*/ 2147483647 w 1785"/>
              <a:gd name="T3" fmla="*/ 2147483647 h 789"/>
              <a:gd name="T4" fmla="*/ 2147483647 w 1785"/>
              <a:gd name="T5" fmla="*/ 2147483647 h 789"/>
              <a:gd name="T6" fmla="*/ 2147483647 w 1785"/>
              <a:gd name="T7" fmla="*/ 2147483647 h 789"/>
              <a:gd name="T8" fmla="*/ 2147483647 w 1785"/>
              <a:gd name="T9" fmla="*/ 2147483647 h 789"/>
              <a:gd name="T10" fmla="*/ 2147483647 w 1785"/>
              <a:gd name="T11" fmla="*/ 0 h 789"/>
              <a:gd name="T12" fmla="*/ 2147483647 w 1785"/>
              <a:gd name="T13" fmla="*/ 2147483647 h 789"/>
              <a:gd name="T14" fmla="*/ 2147483647 w 1785"/>
              <a:gd name="T15" fmla="*/ 2147483647 h 789"/>
              <a:gd name="T16" fmla="*/ 2147483647 w 1785"/>
              <a:gd name="T17" fmla="*/ 2147483647 h 789"/>
              <a:gd name="T18" fmla="*/ 2147483647 w 1785"/>
              <a:gd name="T19" fmla="*/ 2147483647 h 789"/>
              <a:gd name="T20" fmla="*/ 2147483647 w 1785"/>
              <a:gd name="T21" fmla="*/ 2147483647 h 789"/>
              <a:gd name="T22" fmla="*/ 2147483647 w 1785"/>
              <a:gd name="T23" fmla="*/ 2147483647 h 789"/>
              <a:gd name="T24" fmla="*/ 2147483647 w 1785"/>
              <a:gd name="T25" fmla="*/ 2147483647 h 789"/>
              <a:gd name="T26" fmla="*/ 2147483647 w 1785"/>
              <a:gd name="T27" fmla="*/ 2147483647 h 789"/>
              <a:gd name="T28" fmla="*/ 2147483647 w 1785"/>
              <a:gd name="T29" fmla="*/ 2147483647 h 789"/>
              <a:gd name="T30" fmla="*/ 2147483647 w 1785"/>
              <a:gd name="T31" fmla="*/ 2147483647 h 789"/>
              <a:gd name="T32" fmla="*/ 2147483647 w 1785"/>
              <a:gd name="T33" fmla="*/ 2147483647 h 789"/>
              <a:gd name="T34" fmla="*/ 2147483647 w 1785"/>
              <a:gd name="T35" fmla="*/ 2147483647 h 789"/>
              <a:gd name="T36" fmla="*/ 2147483647 w 1785"/>
              <a:gd name="T37" fmla="*/ 2147483647 h 789"/>
              <a:gd name="T38" fmla="*/ 2147483647 w 1785"/>
              <a:gd name="T39" fmla="*/ 2147483647 h 789"/>
              <a:gd name="T40" fmla="*/ 2147483647 w 1785"/>
              <a:gd name="T41" fmla="*/ 2147483647 h 789"/>
              <a:gd name="T42" fmla="*/ 2147483647 w 1785"/>
              <a:gd name="T43" fmla="*/ 2147483647 h 789"/>
              <a:gd name="T44" fmla="*/ 2147483647 w 1785"/>
              <a:gd name="T45" fmla="*/ 2147483647 h 789"/>
              <a:gd name="T46" fmla="*/ 2147483647 w 1785"/>
              <a:gd name="T47" fmla="*/ 2147483647 h 789"/>
              <a:gd name="T48" fmla="*/ 2147483647 w 1785"/>
              <a:gd name="T49" fmla="*/ 2147483647 h 789"/>
              <a:gd name="T50" fmla="*/ 2147483647 w 1785"/>
              <a:gd name="T51" fmla="*/ 2147483647 h 789"/>
              <a:gd name="T52" fmla="*/ 2147483647 w 1785"/>
              <a:gd name="T53" fmla="*/ 2147483647 h 789"/>
              <a:gd name="T54" fmla="*/ 0 w 1785"/>
              <a:gd name="T55" fmla="*/ 2147483647 h 789"/>
              <a:gd name="T56" fmla="*/ 2147483647 w 1785"/>
              <a:gd name="T57" fmla="*/ 2147483647 h 789"/>
              <a:gd name="T58" fmla="*/ 0 w 1785"/>
              <a:gd name="T59" fmla="*/ 2147483647 h 78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785" h="789">
                <a:moveTo>
                  <a:pt x="0" y="478"/>
                </a:moveTo>
                <a:cubicBezTo>
                  <a:pt x="24" y="470"/>
                  <a:pt x="25" y="449"/>
                  <a:pt x="34" y="426"/>
                </a:cubicBezTo>
                <a:cubicBezTo>
                  <a:pt x="57" y="368"/>
                  <a:pt x="84" y="316"/>
                  <a:pt x="121" y="265"/>
                </a:cubicBezTo>
                <a:cubicBezTo>
                  <a:pt x="183" y="180"/>
                  <a:pt x="272" y="133"/>
                  <a:pt x="368" y="97"/>
                </a:cubicBezTo>
                <a:cubicBezTo>
                  <a:pt x="411" y="81"/>
                  <a:pt x="443" y="54"/>
                  <a:pt x="489" y="46"/>
                </a:cubicBezTo>
                <a:cubicBezTo>
                  <a:pt x="568" y="13"/>
                  <a:pt x="775" y="3"/>
                  <a:pt x="858" y="0"/>
                </a:cubicBezTo>
                <a:cubicBezTo>
                  <a:pt x="946" y="3"/>
                  <a:pt x="1036" y="3"/>
                  <a:pt x="1123" y="17"/>
                </a:cubicBezTo>
                <a:cubicBezTo>
                  <a:pt x="1136" y="19"/>
                  <a:pt x="1150" y="21"/>
                  <a:pt x="1163" y="23"/>
                </a:cubicBezTo>
                <a:cubicBezTo>
                  <a:pt x="1171" y="24"/>
                  <a:pt x="1178" y="27"/>
                  <a:pt x="1186" y="28"/>
                </a:cubicBezTo>
                <a:cubicBezTo>
                  <a:pt x="1213" y="32"/>
                  <a:pt x="1267" y="40"/>
                  <a:pt x="1267" y="40"/>
                </a:cubicBezTo>
                <a:cubicBezTo>
                  <a:pt x="1320" y="59"/>
                  <a:pt x="1368" y="89"/>
                  <a:pt x="1422" y="103"/>
                </a:cubicBezTo>
                <a:cubicBezTo>
                  <a:pt x="1460" y="141"/>
                  <a:pt x="1517" y="158"/>
                  <a:pt x="1561" y="190"/>
                </a:cubicBezTo>
                <a:cubicBezTo>
                  <a:pt x="1597" y="216"/>
                  <a:pt x="1617" y="258"/>
                  <a:pt x="1653" y="282"/>
                </a:cubicBezTo>
                <a:cubicBezTo>
                  <a:pt x="1688" y="331"/>
                  <a:pt x="1670" y="310"/>
                  <a:pt x="1705" y="345"/>
                </a:cubicBezTo>
                <a:cubicBezTo>
                  <a:pt x="1713" y="381"/>
                  <a:pt x="1736" y="406"/>
                  <a:pt x="1756" y="437"/>
                </a:cubicBezTo>
                <a:cubicBezTo>
                  <a:pt x="1762" y="461"/>
                  <a:pt x="1785" y="506"/>
                  <a:pt x="1785" y="506"/>
                </a:cubicBezTo>
                <a:cubicBezTo>
                  <a:pt x="1777" y="596"/>
                  <a:pt x="1766" y="663"/>
                  <a:pt x="1670" y="697"/>
                </a:cubicBezTo>
                <a:cubicBezTo>
                  <a:pt x="1618" y="735"/>
                  <a:pt x="1565" y="757"/>
                  <a:pt x="1503" y="771"/>
                </a:cubicBezTo>
                <a:cubicBezTo>
                  <a:pt x="1488" y="775"/>
                  <a:pt x="1472" y="779"/>
                  <a:pt x="1457" y="783"/>
                </a:cubicBezTo>
                <a:cubicBezTo>
                  <a:pt x="1449" y="785"/>
                  <a:pt x="1434" y="789"/>
                  <a:pt x="1434" y="789"/>
                </a:cubicBezTo>
                <a:cubicBezTo>
                  <a:pt x="1278" y="786"/>
                  <a:pt x="1187" y="783"/>
                  <a:pt x="1054" y="766"/>
                </a:cubicBezTo>
                <a:cubicBezTo>
                  <a:pt x="891" y="712"/>
                  <a:pt x="684" y="725"/>
                  <a:pt x="518" y="720"/>
                </a:cubicBezTo>
                <a:cubicBezTo>
                  <a:pt x="418" y="714"/>
                  <a:pt x="318" y="700"/>
                  <a:pt x="218" y="691"/>
                </a:cubicBezTo>
                <a:cubicBezTo>
                  <a:pt x="189" y="683"/>
                  <a:pt x="161" y="676"/>
                  <a:pt x="132" y="668"/>
                </a:cubicBezTo>
                <a:cubicBezTo>
                  <a:pt x="120" y="660"/>
                  <a:pt x="95" y="643"/>
                  <a:pt x="80" y="633"/>
                </a:cubicBezTo>
                <a:cubicBezTo>
                  <a:pt x="69" y="625"/>
                  <a:pt x="46" y="610"/>
                  <a:pt x="46" y="610"/>
                </a:cubicBezTo>
                <a:cubicBezTo>
                  <a:pt x="39" y="590"/>
                  <a:pt x="25" y="577"/>
                  <a:pt x="17" y="558"/>
                </a:cubicBezTo>
                <a:cubicBezTo>
                  <a:pt x="9" y="540"/>
                  <a:pt x="5" y="524"/>
                  <a:pt x="0" y="506"/>
                </a:cubicBezTo>
                <a:cubicBezTo>
                  <a:pt x="2" y="498"/>
                  <a:pt x="0" y="489"/>
                  <a:pt x="5" y="483"/>
                </a:cubicBezTo>
                <a:cubicBezTo>
                  <a:pt x="11" y="476"/>
                  <a:pt x="53" y="478"/>
                  <a:pt x="0" y="478"/>
                </a:cubicBez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9" name="Line 32">
            <a:extLst>
              <a:ext uri="{FF2B5EF4-FFF2-40B4-BE49-F238E27FC236}">
                <a16:creationId xmlns:a16="http://schemas.microsoft.com/office/drawing/2014/main" id="{3F89B302-31C3-49F1-B73B-5C7C5D70FB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0745" y="5172076"/>
            <a:ext cx="1798638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30" name="Line 33">
            <a:extLst>
              <a:ext uri="{FF2B5EF4-FFF2-40B4-BE49-F238E27FC236}">
                <a16:creationId xmlns:a16="http://schemas.microsoft.com/office/drawing/2014/main" id="{B4BBCB77-C6F6-4D02-9FBD-F7959016B5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35570" y="4522788"/>
            <a:ext cx="358775" cy="360363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31" name="Text Box 34">
            <a:extLst>
              <a:ext uri="{FF2B5EF4-FFF2-40B4-BE49-F238E27FC236}">
                <a16:creationId xmlns:a16="http://schemas.microsoft.com/office/drawing/2014/main" id="{004F0228-6D33-4A9B-BA7F-9E3EEDE6A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345" y="4379913"/>
            <a:ext cx="1108075" cy="376238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800">
                <a:latin typeface="+mn-lt"/>
                <a:ea typeface="微软雅黑 Light" panose="020B0502040204020203" pitchFamily="34" charset="-122"/>
              </a:rPr>
              <a:t>基于索引</a:t>
            </a: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D05A282C-480F-4737-9B71-73A775606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8733" y="1252538"/>
            <a:ext cx="1855787" cy="3381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92D05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>
                <a:ea typeface="微软雅黑 Light" panose="020B0502040204020203" pitchFamily="34" charset="-122"/>
              </a:rPr>
              <a:t>嵌套循环</a:t>
            </a:r>
            <a:r>
              <a:rPr lang="en-US" altLang="zh-CN" dirty="0">
                <a:ea typeface="微软雅黑 Light" panose="020B0502040204020203" pitchFamily="34" charset="-122"/>
              </a:rPr>
              <a:t>inner join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33" name="矩形 2">
            <a:extLst>
              <a:ext uri="{FF2B5EF4-FFF2-40B4-BE49-F238E27FC236}">
                <a16:creationId xmlns:a16="http://schemas.microsoft.com/office/drawing/2014/main" id="{E4873851-A730-4D85-928D-B14CE969A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2745" y="3517901"/>
            <a:ext cx="2517775" cy="3241675"/>
          </a:xfrm>
          <a:prstGeom prst="rect">
            <a:avLst/>
          </a:prstGeom>
          <a:noFill/>
          <a:ln w="19050" algn="ctr">
            <a:solidFill>
              <a:srgbClr val="00B05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8510E91F-A513-427D-960B-4F350E5B9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1208" y="3192463"/>
            <a:ext cx="1416050" cy="3381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92D05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dirty="0">
                <a:latin typeface="+mn-lt"/>
                <a:ea typeface="微软雅黑 Light" panose="020B0502040204020203" pitchFamily="34" charset="-122"/>
              </a:rPr>
              <a:t>聚集索引扫描</a:t>
            </a:r>
          </a:p>
        </p:txBody>
      </p:sp>
      <p:sp>
        <p:nvSpPr>
          <p:cNvPr id="35" name="TextBox 31">
            <a:extLst>
              <a:ext uri="{FF2B5EF4-FFF2-40B4-BE49-F238E27FC236}">
                <a16:creationId xmlns:a16="http://schemas.microsoft.com/office/drawing/2014/main" id="{177C30D4-EAB5-49EE-9482-1567AC365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4558" y="3259138"/>
            <a:ext cx="1570037" cy="3683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92D05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800">
                <a:latin typeface="+mn-lt"/>
                <a:ea typeface="微软雅黑 Light" panose="020B0502040204020203" pitchFamily="34" charset="-122"/>
              </a:rPr>
              <a:t>聚集索引查找</a:t>
            </a:r>
          </a:p>
        </p:txBody>
      </p:sp>
      <p:sp>
        <p:nvSpPr>
          <p:cNvPr id="36" name="矩形 32">
            <a:extLst>
              <a:ext uri="{FF2B5EF4-FFF2-40B4-BE49-F238E27FC236}">
                <a16:creationId xmlns:a16="http://schemas.microsoft.com/office/drawing/2014/main" id="{B6F65A6E-F608-4A98-B6E7-0D5122E02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4120" y="3600451"/>
            <a:ext cx="2517775" cy="2932112"/>
          </a:xfrm>
          <a:prstGeom prst="rect">
            <a:avLst/>
          </a:prstGeom>
          <a:noFill/>
          <a:ln w="19050" algn="ctr">
            <a:solidFill>
              <a:srgbClr val="00B05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37" name="矩形 33">
            <a:extLst>
              <a:ext uri="{FF2B5EF4-FFF2-40B4-BE49-F238E27FC236}">
                <a16:creationId xmlns:a16="http://schemas.microsoft.com/office/drawing/2014/main" id="{ACAED97C-093D-4153-B167-9B5CC26AA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8733" y="1555751"/>
            <a:ext cx="1855787" cy="1620837"/>
          </a:xfrm>
          <a:prstGeom prst="rect">
            <a:avLst/>
          </a:prstGeom>
          <a:noFill/>
          <a:ln w="19050" algn="ctr">
            <a:solidFill>
              <a:srgbClr val="00B05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38" name="矩形 34">
            <a:extLst>
              <a:ext uri="{FF2B5EF4-FFF2-40B4-BE49-F238E27FC236}">
                <a16:creationId xmlns:a16="http://schemas.microsoft.com/office/drawing/2014/main" id="{AFD23158-1755-44FD-8FA5-053C7C662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233" y="1951038"/>
            <a:ext cx="1871662" cy="3854450"/>
          </a:xfrm>
          <a:prstGeom prst="rect">
            <a:avLst/>
          </a:prstGeom>
          <a:noFill/>
          <a:ln w="19050" algn="ctr">
            <a:solidFill>
              <a:srgbClr val="00B05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39" name="TextBox 35">
            <a:extLst>
              <a:ext uri="{FF2B5EF4-FFF2-40B4-BE49-F238E27FC236}">
                <a16:creationId xmlns:a16="http://schemas.microsoft.com/office/drawing/2014/main" id="{0FC2E400-65A1-4824-ABC2-24F7B98AD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308" y="1612901"/>
            <a:ext cx="800100" cy="3397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92D05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>
                <a:ea typeface="微软雅黑 Light" panose="020B0502040204020203" pitchFamily="34" charset="-122"/>
              </a:rPr>
              <a:t>表扫描</a:t>
            </a:r>
          </a:p>
        </p:txBody>
      </p:sp>
      <p:sp>
        <p:nvSpPr>
          <p:cNvPr id="40" name="矩形 36">
            <a:extLst>
              <a:ext uri="{FF2B5EF4-FFF2-40B4-BE49-F238E27FC236}">
                <a16:creationId xmlns:a16="http://schemas.microsoft.com/office/drawing/2014/main" id="{89C5DC20-422C-4E52-AC2E-ADEBEA98E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4408" y="347663"/>
            <a:ext cx="1854200" cy="1162050"/>
          </a:xfrm>
          <a:prstGeom prst="rect">
            <a:avLst/>
          </a:prstGeom>
          <a:noFill/>
          <a:ln w="19050" algn="ctr">
            <a:solidFill>
              <a:srgbClr val="00B05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41" name="TextBox 37">
            <a:extLst>
              <a:ext uri="{FF2B5EF4-FFF2-40B4-BE49-F238E27FC236}">
                <a16:creationId xmlns:a16="http://schemas.microsoft.com/office/drawing/2014/main" id="{BB2C3D97-5C6C-4339-BEF1-592CF84F3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3220" y="0"/>
            <a:ext cx="1004888" cy="3381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92D05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dirty="0">
                <a:latin typeface="+mn-lt"/>
                <a:ea typeface="微软雅黑 Light" panose="020B0502040204020203" pitchFamily="34" charset="-122"/>
              </a:rPr>
              <a:t>哈希匹配</a:t>
            </a:r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6C027F64-CDB8-40D6-B8B4-DC78400D7630}"/>
              </a:ext>
            </a:extLst>
          </p:cNvPr>
          <p:cNvSpPr txBox="1"/>
          <p:nvPr/>
        </p:nvSpPr>
        <p:spPr>
          <a:xfrm>
            <a:off x="807204" y="5588943"/>
            <a:ext cx="87716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ea typeface="微软雅黑 Light" panose="020B0502040204020203" pitchFamily="34" charset="-122"/>
              </a:rPr>
              <a:t>堆文件</a:t>
            </a:r>
          </a:p>
        </p:txBody>
      </p:sp>
      <p:sp>
        <p:nvSpPr>
          <p:cNvPr id="43" name="TextBox 39">
            <a:extLst>
              <a:ext uri="{FF2B5EF4-FFF2-40B4-BE49-F238E27FC236}">
                <a16:creationId xmlns:a16="http://schemas.microsoft.com/office/drawing/2014/main" id="{C31D6C7A-38FD-46F1-84AC-D28790D34297}"/>
              </a:ext>
            </a:extLst>
          </p:cNvPr>
          <p:cNvSpPr txBox="1"/>
          <p:nvPr/>
        </p:nvSpPr>
        <p:spPr>
          <a:xfrm>
            <a:off x="3931920" y="6476885"/>
            <a:ext cx="61747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ea typeface="微软雅黑 Light" panose="020B0502040204020203" pitchFamily="34" charset="-122"/>
              </a:rPr>
              <a:t>B</a:t>
            </a:r>
            <a:r>
              <a:rPr lang="en-US" altLang="zh-CN" sz="1800" baseline="30000" dirty="0">
                <a:ea typeface="微软雅黑 Light" panose="020B0502040204020203" pitchFamily="34" charset="-122"/>
              </a:rPr>
              <a:t>+</a:t>
            </a:r>
            <a:r>
              <a:rPr lang="zh-CN" altLang="en-US" sz="1800" dirty="0">
                <a:ea typeface="微软雅黑 Light" panose="020B0502040204020203" pitchFamily="34" charset="-122"/>
              </a:rPr>
              <a:t>树</a:t>
            </a:r>
          </a:p>
        </p:txBody>
      </p:sp>
      <p:sp>
        <p:nvSpPr>
          <p:cNvPr id="44" name="TextBox 41">
            <a:extLst>
              <a:ext uri="{FF2B5EF4-FFF2-40B4-BE49-F238E27FC236}">
                <a16:creationId xmlns:a16="http://schemas.microsoft.com/office/drawing/2014/main" id="{73C22E2F-13E8-41D7-B55C-3BF6361A3242}"/>
              </a:ext>
            </a:extLst>
          </p:cNvPr>
          <p:cNvSpPr txBox="1"/>
          <p:nvPr/>
        </p:nvSpPr>
        <p:spPr>
          <a:xfrm>
            <a:off x="6934940" y="6455616"/>
            <a:ext cx="61747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ea typeface="微软雅黑 Light" panose="020B0502040204020203" pitchFamily="34" charset="-122"/>
              </a:rPr>
              <a:t>B</a:t>
            </a:r>
            <a:r>
              <a:rPr lang="en-US" altLang="zh-CN" sz="1800" baseline="30000" dirty="0">
                <a:ea typeface="微软雅黑 Light" panose="020B0502040204020203" pitchFamily="34" charset="-122"/>
              </a:rPr>
              <a:t>+</a:t>
            </a:r>
            <a:r>
              <a:rPr lang="zh-CN" altLang="en-US" sz="1800" dirty="0">
                <a:ea typeface="微软雅黑 Light" panose="020B0502040204020203" pitchFamily="34" charset="-122"/>
              </a:rPr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9451027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4E73C-8338-4C56-98CE-860CC956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Query Evaluation Plan in SQL Server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C5B005-01E0-4500-BDD1-F6B39DF76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289CBA-687F-43CD-9390-A06DF085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481C4-41A1-4F2B-B6C9-77AACAA9D664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A83E08-15B5-44D8-9DF4-12B50A75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82</a:t>
            </a:fld>
            <a:endParaRPr lang="zh-CN" alt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07325F8-E27D-4C0B-B5AF-5292B6213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" y="804190"/>
            <a:ext cx="9144000" cy="245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2249384C-7081-415E-8ED6-0EEFFE3A7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" y="3441028"/>
            <a:ext cx="9396413" cy="314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564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47CE92-E7A2-42F0-8AC8-825C835A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738939-4488-40BA-B1BE-8647ED4CB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9DE78A-D8D0-47F5-B357-BCA93D2C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AFEF6-9FEB-48DA-B9BD-76E0A3DAD1AE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8D4A48-36E4-4F80-8966-9964BE75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83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F4409-98C8-4B09-A428-90168C65E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1325"/>
            <a:ext cx="12145307" cy="7286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6">
            <a:extLst>
              <a:ext uri="{FF2B5EF4-FFF2-40B4-BE49-F238E27FC236}">
                <a16:creationId xmlns:a16="http://schemas.microsoft.com/office/drawing/2014/main" id="{C30AD4A3-451C-4010-80DF-78285972F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5722" y="4527690"/>
            <a:ext cx="1093806" cy="631683"/>
          </a:xfrm>
          <a:prstGeom prst="wedgeRectCallout">
            <a:avLst>
              <a:gd name="adj1" fmla="val -424234"/>
              <a:gd name="adj2" fmla="val 81263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选择下移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C2E87A43-46D1-4B9E-AA03-F0BB64F6955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6609" y="5708867"/>
            <a:ext cx="615185" cy="0"/>
          </a:xfrm>
          <a:prstGeom prst="lin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A8E6C1E0-A092-46B0-B498-2BE65B4158E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7744" y="5159375"/>
            <a:ext cx="559707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5AEE2392-0869-4C39-9EC6-EE295681C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2987" y="5428527"/>
            <a:ext cx="996542" cy="610118"/>
          </a:xfrm>
          <a:prstGeom prst="wedgeRectCallout">
            <a:avLst>
              <a:gd name="adj1" fmla="val -449584"/>
              <a:gd name="adj2" fmla="val 83048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投影下移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3BA183B1-3234-4BD0-B8A9-108A8D9A952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6541" y="6365671"/>
            <a:ext cx="782851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48E82A71-6E7D-4CAA-B177-87E13D7D4E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29488" y="6454775"/>
            <a:ext cx="558475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5212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1C8D8E-3FC0-4878-8F1B-14D5FBCA9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783" y="197916"/>
            <a:ext cx="11570400" cy="69979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740B6E-F08A-4643-8705-5723D2C46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5345" y="888381"/>
            <a:ext cx="11834414" cy="58132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6E0DA1-8A66-4C12-95DD-9A09C97F5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79383" y="6693863"/>
            <a:ext cx="2743200" cy="365125"/>
          </a:xfrm>
        </p:spPr>
        <p:txBody>
          <a:bodyPr/>
          <a:lstStyle/>
          <a:p>
            <a:fld id="{13F827DD-FFEE-442F-91C4-1055E0F072C9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0EC3B8-3B5A-438B-B2A1-6AF5112C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012" y="6693862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pPr/>
              <a:t>84</a:t>
            </a:fld>
            <a:endParaRPr lang="zh-CN" alt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8DF055F-0B51-45F3-A68A-63FDEB343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8405" y="-4087953"/>
            <a:ext cx="18073688" cy="1084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5">
            <a:extLst>
              <a:ext uri="{FF2B5EF4-FFF2-40B4-BE49-F238E27FC236}">
                <a16:creationId xmlns:a16="http://schemas.microsoft.com/office/drawing/2014/main" id="{D92D3C9D-E06B-4363-B044-08691EB03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9071" y="2935147"/>
            <a:ext cx="1044575" cy="609600"/>
          </a:xfrm>
          <a:prstGeom prst="wedgeRectCallout">
            <a:avLst>
              <a:gd name="adj1" fmla="val -376292"/>
              <a:gd name="adj2" fmla="val 32032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选择下移</a:t>
            </a: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CB3D1E1C-5DFA-47EF-9310-5F3243743225}"/>
              </a:ext>
            </a:extLst>
          </p:cNvPr>
          <p:cNvSpPr>
            <a:spLocks noChangeShapeType="1"/>
          </p:cNvSpPr>
          <p:nvPr/>
        </p:nvSpPr>
        <p:spPr bwMode="auto">
          <a:xfrm>
            <a:off x="7048983" y="4192447"/>
            <a:ext cx="2520950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E1E4BC-708B-43BF-A72D-25F590B18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9571" y="3544747"/>
            <a:ext cx="1079500" cy="215900"/>
          </a:xfrm>
          <a:prstGeom prst="ellips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DA4C23D7-FC48-4A34-89A2-25F7D09C5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6408" y="4624247"/>
            <a:ext cx="1044575" cy="576263"/>
          </a:xfrm>
          <a:prstGeom prst="wedgeRectCallout">
            <a:avLst>
              <a:gd name="adj1" fmla="val -363069"/>
              <a:gd name="adj2" fmla="val -27134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投影下移？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67120C41-332C-4DCE-B674-808668AD4B4D}"/>
              </a:ext>
            </a:extLst>
          </p:cNvPr>
          <p:cNvSpPr>
            <a:spLocks noChangeShapeType="1"/>
          </p:cNvSpPr>
          <p:nvPr/>
        </p:nvSpPr>
        <p:spPr bwMode="auto">
          <a:xfrm>
            <a:off x="9209571" y="5344972"/>
            <a:ext cx="647700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1315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2A7A16-3845-459B-994E-1DA0F7F74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1F2D0E-A94A-4B59-BD4E-49CB1AEEA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A1EF16-84AD-42FF-A45A-F3B6D44DD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3071F-C133-49ED-B74B-A6D8401CF827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990F1E-A3A2-43D6-AC4D-D66DF2DA4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85</a:t>
            </a:fld>
            <a:endParaRPr lang="zh-CN" altLang="en-US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CAD8003-31A8-4CFC-BFC7-D06069B92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4" y="-3361045"/>
            <a:ext cx="16706851" cy="10025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AutoShape 5">
            <a:extLst>
              <a:ext uri="{FF2B5EF4-FFF2-40B4-BE49-F238E27FC236}">
                <a16:creationId xmlns:a16="http://schemas.microsoft.com/office/drawing/2014/main" id="{69BF1F20-1B76-4A75-8A3F-4A1635F5E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475" y="4847918"/>
            <a:ext cx="1044575" cy="609600"/>
          </a:xfrm>
          <a:prstGeom prst="wedgeRectCallout">
            <a:avLst>
              <a:gd name="adj1" fmla="val -303949"/>
              <a:gd name="adj2" fmla="val -25782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投影下移</a:t>
            </a:r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6D9CC3D1-D5E8-40F7-964A-4CD00C731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8912" y="1895168"/>
            <a:ext cx="1044575" cy="609600"/>
          </a:xfrm>
          <a:prstGeom prst="wedgeRectCallout">
            <a:avLst>
              <a:gd name="adj1" fmla="val -190426"/>
              <a:gd name="adj2" fmla="val -2265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连接实现方式</a:t>
            </a:r>
          </a:p>
        </p:txBody>
      </p:sp>
    </p:spTree>
    <p:extLst>
      <p:ext uri="{BB962C8B-B14F-4D97-AF65-F5344CB8AC3E}">
        <p14:creationId xmlns:p14="http://schemas.microsoft.com/office/powerpoint/2010/main" val="12831731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BED1EE-5AE8-4399-A74B-6B7007B86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B60D0C-9497-41CB-92F8-671804AB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3E2940-4CD1-4066-A98C-DCCE2400E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27EC-6482-49F7-BD90-B66F4F72675A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93859C-F3B8-4FD0-B34F-6556C05F0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86</a:t>
            </a:fld>
            <a:endParaRPr lang="zh-CN" alt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286F1F7-AFE3-4098-B695-B13704E40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4" y="-3122295"/>
            <a:ext cx="16273463" cy="97647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5">
            <a:extLst>
              <a:ext uri="{FF2B5EF4-FFF2-40B4-BE49-F238E27FC236}">
                <a16:creationId xmlns:a16="http://schemas.microsoft.com/office/drawing/2014/main" id="{C2718B9D-F13E-4233-A811-C58F5F516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4449" y="5086668"/>
            <a:ext cx="1044575" cy="576262"/>
          </a:xfrm>
          <a:prstGeom prst="wedgeRectCallout">
            <a:avLst>
              <a:gd name="adj1" fmla="val -294375"/>
              <a:gd name="adj2" fmla="val 13361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投影下移？</a:t>
            </a:r>
          </a:p>
        </p:txBody>
      </p:sp>
    </p:spTree>
    <p:extLst>
      <p:ext uri="{BB962C8B-B14F-4D97-AF65-F5344CB8AC3E}">
        <p14:creationId xmlns:p14="http://schemas.microsoft.com/office/powerpoint/2010/main" val="1412758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400DB-C279-4B14-BAE4-D119122F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A25C40-1EB7-423F-ACCA-367356178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8B39FB-EDC7-4141-BD12-44DD5250A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E422-1E98-497C-96B3-D32B7ACD309F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FEC538-218B-4E76-B7E0-2FB5125C0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87</a:t>
            </a:fld>
            <a:endParaRPr lang="zh-CN" alt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CF7D13E-6B0B-4F5C-B09D-4CCD81D04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62" y="-3076575"/>
            <a:ext cx="16273463" cy="97647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5">
            <a:extLst>
              <a:ext uri="{FF2B5EF4-FFF2-40B4-BE49-F238E27FC236}">
                <a16:creationId xmlns:a16="http://schemas.microsoft.com/office/drawing/2014/main" id="{8DEE968F-CF7A-4867-BF43-A30C96C71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7150" y="3619500"/>
            <a:ext cx="1044575" cy="609600"/>
          </a:xfrm>
          <a:prstGeom prst="wedgeRectCallout">
            <a:avLst>
              <a:gd name="adj1" fmla="val 93616"/>
              <a:gd name="adj2" fmla="val 55468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连接</a:t>
            </a:r>
            <a:r>
              <a:rPr lang="en-US" altLang="zh-CN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1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投影</a:t>
            </a: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C4D863CF-EF4C-4442-A4A6-230C66F8A6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9537" y="4843463"/>
            <a:ext cx="1079500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38778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2F0AE-AEBB-4A17-9A9F-81C5860D4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a typeface="ＭＳ Ｐゴシック" pitchFamily="34" charset="-128"/>
                <a:cs typeface="Times New Roman" pitchFamily="18" charset="0"/>
              </a:rPr>
              <a:t>16.4.4 Optimizing Nested Subqueries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A6254-410F-4A7D-9F66-DCFFD4A9D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Nested query example:</a:t>
            </a:r>
            <a:br>
              <a:rPr lang="en-US" altLang="zh-CN" dirty="0">
                <a:ea typeface="ＭＳ Ｐゴシック" pitchFamily="34" charset="-128"/>
                <a:cs typeface="Times New Roman" pitchFamily="18" charset="0"/>
              </a:rPr>
            </a:b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select name</a:t>
            </a:r>
            <a:br>
              <a:rPr lang="en-US" altLang="zh-CN" dirty="0">
                <a:ea typeface="ＭＳ Ｐゴシック" pitchFamily="34" charset="-128"/>
                <a:cs typeface="Times New Roman" pitchFamily="18" charset="0"/>
              </a:rPr>
            </a:b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from instructor</a:t>
            </a:r>
            <a:br>
              <a:rPr lang="en-US" altLang="zh-CN" dirty="0">
                <a:ea typeface="ＭＳ Ｐゴシック" pitchFamily="34" charset="-128"/>
                <a:cs typeface="Times New Roman" pitchFamily="18" charset="0"/>
              </a:rPr>
            </a:b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where exists (select *</a:t>
            </a:r>
            <a:br>
              <a:rPr lang="en-US" altLang="zh-CN" dirty="0">
                <a:ea typeface="ＭＳ Ｐゴシック" pitchFamily="34" charset="-128"/>
                <a:cs typeface="Times New Roman" pitchFamily="18" charset="0"/>
              </a:rPr>
            </a:b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	                from teaches</a:t>
            </a:r>
            <a:br>
              <a:rPr lang="en-US" altLang="zh-CN" dirty="0">
                <a:ea typeface="ＭＳ Ｐゴシック" pitchFamily="34" charset="-128"/>
                <a:cs typeface="Times New Roman" pitchFamily="18" charset="0"/>
              </a:rPr>
            </a:b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	                where instructor.ID = teaches.ID and     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                                      </a:t>
            </a:r>
            <a:r>
              <a:rPr lang="en-US" altLang="zh-CN" dirty="0" err="1">
                <a:ea typeface="ＭＳ Ｐゴシック" pitchFamily="34" charset="-128"/>
                <a:cs typeface="Times New Roman" pitchFamily="18" charset="0"/>
              </a:rPr>
              <a:t>teaches.year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 = 2007)</a:t>
            </a:r>
          </a:p>
          <a:p>
            <a:pPr>
              <a:defRPr/>
            </a:pPr>
            <a:endParaRPr lang="en-US" altLang="zh-CN" dirty="0">
              <a:ea typeface="ＭＳ Ｐゴシック" pitchFamily="34" charset="-128"/>
              <a:cs typeface="Times New Roman" pitchFamily="18" charset="0"/>
            </a:endParaRPr>
          </a:p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  <a:ea typeface="ＭＳ Ｐゴシック" pitchFamily="34" charset="-128"/>
                <a:cs typeface="Times New Roman" pitchFamily="18" charset="0"/>
              </a:rPr>
              <a:t>Conceptually, nested subquery is executed once for each tuple (e.g. in instructor) in the cross-product generated by the outer level from clause</a:t>
            </a:r>
          </a:p>
          <a:p>
            <a:pPr lvl="1">
              <a:defRPr/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such evaluation is called </a:t>
            </a:r>
            <a:r>
              <a:rPr lang="en-US" altLang="zh-CN" dirty="0">
                <a:solidFill>
                  <a:srgbClr val="0000FF"/>
                </a:solidFill>
                <a:ea typeface="ＭＳ Ｐゴシック" pitchFamily="34" charset="-128"/>
                <a:cs typeface="Times New Roman" pitchFamily="18" charset="0"/>
              </a:rPr>
              <a:t>correlated evaluation</a:t>
            </a:r>
            <a:r>
              <a:rPr lang="en-US" altLang="zh-CN" dirty="0">
                <a:solidFill>
                  <a:schemeClr val="tx2"/>
                </a:solidFill>
                <a:ea typeface="ＭＳ Ｐゴシック" pitchFamily="34" charset="-128"/>
                <a:cs typeface="Times New Roman" pitchFamily="18" charset="0"/>
              </a:rPr>
              <a:t> </a:t>
            </a:r>
          </a:p>
          <a:p>
            <a:pPr lvl="1">
              <a:defRPr/>
            </a:pP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correlated evaluation may be quite inefficient and expensive</a:t>
            </a:r>
          </a:p>
          <a:p>
            <a:pPr marL="357188" lvl="1" indent="0">
              <a:buNone/>
              <a:defRPr/>
            </a:pPr>
            <a:endParaRPr lang="en-US" altLang="zh-CN" dirty="0">
              <a:solidFill>
                <a:schemeClr val="tx2"/>
              </a:solidFill>
              <a:ea typeface="ＭＳ Ｐゴシック" pitchFamily="34" charset="-128"/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2908E8-A107-48E6-8E27-26613DA26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DA5E1-F825-4594-9456-4F08E6F6604E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857B74-1B56-4EAF-AD23-34A35FB66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88</a:t>
            </a:fld>
            <a:endParaRPr lang="zh-CN" altLang="en-US" dirty="0"/>
          </a:p>
        </p:txBody>
      </p:sp>
      <p:sp>
        <p:nvSpPr>
          <p:cNvPr id="6" name="任意多边形 1">
            <a:extLst>
              <a:ext uri="{FF2B5EF4-FFF2-40B4-BE49-F238E27FC236}">
                <a16:creationId xmlns:a16="http://schemas.microsoft.com/office/drawing/2014/main" id="{3C1BAB9A-CA1D-4CEE-96BD-0F8DFE43B93A}"/>
              </a:ext>
            </a:extLst>
          </p:cNvPr>
          <p:cNvSpPr>
            <a:spLocks/>
          </p:cNvSpPr>
          <p:nvPr/>
        </p:nvSpPr>
        <p:spPr bwMode="auto">
          <a:xfrm>
            <a:off x="1165860" y="1782763"/>
            <a:ext cx="6057900" cy="2047875"/>
          </a:xfrm>
          <a:custGeom>
            <a:avLst/>
            <a:gdLst>
              <a:gd name="T0" fmla="*/ 203200 w 6908800"/>
              <a:gd name="T1" fmla="*/ 1106843 h 2048934"/>
              <a:gd name="T2" fmla="*/ 279400 w 6908800"/>
              <a:gd name="T3" fmla="*/ 1233580 h 2048934"/>
              <a:gd name="T4" fmla="*/ 397933 w 6908800"/>
              <a:gd name="T5" fmla="*/ 1351869 h 2048934"/>
              <a:gd name="T6" fmla="*/ 524933 w 6908800"/>
              <a:gd name="T7" fmla="*/ 1444809 h 2048934"/>
              <a:gd name="T8" fmla="*/ 626533 w 6908800"/>
              <a:gd name="T9" fmla="*/ 1512403 h 2048934"/>
              <a:gd name="T10" fmla="*/ 728133 w 6908800"/>
              <a:gd name="T11" fmla="*/ 1571546 h 2048934"/>
              <a:gd name="T12" fmla="*/ 956733 w 6908800"/>
              <a:gd name="T13" fmla="*/ 1613793 h 2048934"/>
              <a:gd name="T14" fmla="*/ 1320800 w 6908800"/>
              <a:gd name="T15" fmla="*/ 1715184 h 2048934"/>
              <a:gd name="T16" fmla="*/ 1557867 w 6908800"/>
              <a:gd name="T17" fmla="*/ 1782777 h 2048934"/>
              <a:gd name="T18" fmla="*/ 2074333 w 6908800"/>
              <a:gd name="T19" fmla="*/ 1892616 h 2048934"/>
              <a:gd name="T20" fmla="*/ 2946400 w 6908800"/>
              <a:gd name="T21" fmla="*/ 1825022 h 2048934"/>
              <a:gd name="T22" fmla="*/ 3318933 w 6908800"/>
              <a:gd name="T23" fmla="*/ 1791226 h 2048934"/>
              <a:gd name="T24" fmla="*/ 3776133 w 6908800"/>
              <a:gd name="T25" fmla="*/ 1841922 h 2048934"/>
              <a:gd name="T26" fmla="*/ 3996267 w 6908800"/>
              <a:gd name="T27" fmla="*/ 1892616 h 2048934"/>
              <a:gd name="T28" fmla="*/ 4275667 w 6908800"/>
              <a:gd name="T29" fmla="*/ 1951760 h 2048934"/>
              <a:gd name="T30" fmla="*/ 4648200 w 6908800"/>
              <a:gd name="T31" fmla="*/ 2019354 h 2048934"/>
              <a:gd name="T32" fmla="*/ 5122333 w 6908800"/>
              <a:gd name="T33" fmla="*/ 2019354 h 2048934"/>
              <a:gd name="T34" fmla="*/ 5630333 w 6908800"/>
              <a:gd name="T35" fmla="*/ 1977108 h 2048934"/>
              <a:gd name="T36" fmla="*/ 5850467 w 6908800"/>
              <a:gd name="T37" fmla="*/ 1917964 h 2048934"/>
              <a:gd name="T38" fmla="*/ 6062133 w 6908800"/>
              <a:gd name="T39" fmla="*/ 1833471 h 2048934"/>
              <a:gd name="T40" fmla="*/ 6468533 w 6908800"/>
              <a:gd name="T41" fmla="*/ 1765878 h 2048934"/>
              <a:gd name="T42" fmla="*/ 6587067 w 6908800"/>
              <a:gd name="T43" fmla="*/ 1698284 h 2048934"/>
              <a:gd name="T44" fmla="*/ 6697133 w 6908800"/>
              <a:gd name="T45" fmla="*/ 1596894 h 2048934"/>
              <a:gd name="T46" fmla="*/ 6807200 w 6908800"/>
              <a:gd name="T47" fmla="*/ 1453258 h 2048934"/>
              <a:gd name="T48" fmla="*/ 6874933 w 6908800"/>
              <a:gd name="T49" fmla="*/ 1301173 h 2048934"/>
              <a:gd name="T50" fmla="*/ 6824133 w 6908800"/>
              <a:gd name="T51" fmla="*/ 912511 h 2048934"/>
              <a:gd name="T52" fmla="*/ 6747933 w 6908800"/>
              <a:gd name="T53" fmla="*/ 819571 h 2048934"/>
              <a:gd name="T54" fmla="*/ 6604000 w 6908800"/>
              <a:gd name="T55" fmla="*/ 684384 h 2048934"/>
              <a:gd name="T56" fmla="*/ 6443133 w 6908800"/>
              <a:gd name="T57" fmla="*/ 582993 h 2048934"/>
              <a:gd name="T58" fmla="*/ 6307667 w 6908800"/>
              <a:gd name="T59" fmla="*/ 523850 h 2048934"/>
              <a:gd name="T60" fmla="*/ 6002867 w 6908800"/>
              <a:gd name="T61" fmla="*/ 473154 h 2048934"/>
              <a:gd name="T62" fmla="*/ 5833533 w 6908800"/>
              <a:gd name="T63" fmla="*/ 422459 h 2048934"/>
              <a:gd name="T64" fmla="*/ 5621867 w 6908800"/>
              <a:gd name="T65" fmla="*/ 261924 h 2048934"/>
              <a:gd name="T66" fmla="*/ 5291667 w 6908800"/>
              <a:gd name="T67" fmla="*/ 211231 h 2048934"/>
              <a:gd name="T68" fmla="*/ 5139267 w 6908800"/>
              <a:gd name="T69" fmla="*/ 253476 h 2048934"/>
              <a:gd name="T70" fmla="*/ 4995333 w 6908800"/>
              <a:gd name="T71" fmla="*/ 295722 h 2048934"/>
              <a:gd name="T72" fmla="*/ 4809067 w 6908800"/>
              <a:gd name="T73" fmla="*/ 354864 h 2048934"/>
              <a:gd name="T74" fmla="*/ 4114800 w 6908800"/>
              <a:gd name="T75" fmla="*/ 321070 h 2048934"/>
              <a:gd name="T76" fmla="*/ 3953933 w 6908800"/>
              <a:gd name="T77" fmla="*/ 236578 h 2048934"/>
              <a:gd name="T78" fmla="*/ 3852333 w 6908800"/>
              <a:gd name="T79" fmla="*/ 177432 h 2048934"/>
              <a:gd name="T80" fmla="*/ 3742267 w 6908800"/>
              <a:gd name="T81" fmla="*/ 101391 h 2048934"/>
              <a:gd name="T82" fmla="*/ 3598333 w 6908800"/>
              <a:gd name="T83" fmla="*/ 50696 h 2048934"/>
              <a:gd name="T84" fmla="*/ 3454400 w 6908800"/>
              <a:gd name="T85" fmla="*/ 8451 h 2048934"/>
              <a:gd name="T86" fmla="*/ 3098800 w 6908800"/>
              <a:gd name="T87" fmla="*/ 16898 h 2048934"/>
              <a:gd name="T88" fmla="*/ 2683933 w 6908800"/>
              <a:gd name="T89" fmla="*/ 50696 h 2048934"/>
              <a:gd name="T90" fmla="*/ 2582333 w 6908800"/>
              <a:gd name="T91" fmla="*/ 118290 h 2048934"/>
              <a:gd name="T92" fmla="*/ 2091267 w 6908800"/>
              <a:gd name="T93" fmla="*/ 160535 h 2048934"/>
              <a:gd name="T94" fmla="*/ 1481667 w 6908800"/>
              <a:gd name="T95" fmla="*/ 126736 h 2048934"/>
              <a:gd name="T96" fmla="*/ 999067 w 6908800"/>
              <a:gd name="T97" fmla="*/ 101391 h 2048934"/>
              <a:gd name="T98" fmla="*/ 296333 w 6908800"/>
              <a:gd name="T99" fmla="*/ 135187 h 2048934"/>
              <a:gd name="T100" fmla="*/ 160867 w 6908800"/>
              <a:gd name="T101" fmla="*/ 211231 h 2048934"/>
              <a:gd name="T102" fmla="*/ 25400 w 6908800"/>
              <a:gd name="T103" fmla="*/ 304171 h 204893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908800" h="2048934">
                <a:moveTo>
                  <a:pt x="177800" y="304800"/>
                </a:moveTo>
                <a:cubicBezTo>
                  <a:pt x="166844" y="688236"/>
                  <a:pt x="163551" y="540276"/>
                  <a:pt x="186267" y="956734"/>
                </a:cubicBezTo>
                <a:cubicBezTo>
                  <a:pt x="189479" y="1015614"/>
                  <a:pt x="190003" y="1056347"/>
                  <a:pt x="203200" y="1109134"/>
                </a:cubicBezTo>
                <a:cubicBezTo>
                  <a:pt x="213840" y="1151694"/>
                  <a:pt x="207907" y="1118549"/>
                  <a:pt x="228600" y="1159934"/>
                </a:cubicBezTo>
                <a:cubicBezTo>
                  <a:pt x="247691" y="1198117"/>
                  <a:pt x="223672" y="1174340"/>
                  <a:pt x="254000" y="1210734"/>
                </a:cubicBezTo>
                <a:cubicBezTo>
                  <a:pt x="261665" y="1219932"/>
                  <a:pt x="272440" y="1226391"/>
                  <a:pt x="279400" y="1236134"/>
                </a:cubicBezTo>
                <a:cubicBezTo>
                  <a:pt x="286736" y="1246404"/>
                  <a:pt x="288584" y="1260038"/>
                  <a:pt x="296333" y="1270000"/>
                </a:cubicBezTo>
                <a:cubicBezTo>
                  <a:pt x="327965" y="1310670"/>
                  <a:pt x="331188" y="1305782"/>
                  <a:pt x="364067" y="1329267"/>
                </a:cubicBezTo>
                <a:cubicBezTo>
                  <a:pt x="375550" y="1337469"/>
                  <a:pt x="385598" y="1347814"/>
                  <a:pt x="397933" y="1354667"/>
                </a:cubicBezTo>
                <a:cubicBezTo>
                  <a:pt x="411219" y="1362048"/>
                  <a:pt x="426379" y="1365427"/>
                  <a:pt x="440267" y="1371600"/>
                </a:cubicBezTo>
                <a:cubicBezTo>
                  <a:pt x="451800" y="1376726"/>
                  <a:pt x="462844" y="1382889"/>
                  <a:pt x="474133" y="1388534"/>
                </a:cubicBezTo>
                <a:cubicBezTo>
                  <a:pt x="489453" y="1411513"/>
                  <a:pt x="500297" y="1431376"/>
                  <a:pt x="524933" y="1447800"/>
                </a:cubicBezTo>
                <a:cubicBezTo>
                  <a:pt x="537579" y="1456231"/>
                  <a:pt x="553156" y="1459089"/>
                  <a:pt x="567267" y="1464734"/>
                </a:cubicBezTo>
                <a:cubicBezTo>
                  <a:pt x="575734" y="1476023"/>
                  <a:pt x="581953" y="1489417"/>
                  <a:pt x="592667" y="1498600"/>
                </a:cubicBezTo>
                <a:cubicBezTo>
                  <a:pt x="602250" y="1506814"/>
                  <a:pt x="616032" y="1508533"/>
                  <a:pt x="626533" y="1515534"/>
                </a:cubicBezTo>
                <a:cubicBezTo>
                  <a:pt x="633175" y="1519962"/>
                  <a:pt x="636536" y="1528507"/>
                  <a:pt x="643467" y="1532467"/>
                </a:cubicBezTo>
                <a:cubicBezTo>
                  <a:pt x="656663" y="1540007"/>
                  <a:pt x="672207" y="1542603"/>
                  <a:pt x="685800" y="1549400"/>
                </a:cubicBezTo>
                <a:cubicBezTo>
                  <a:pt x="700519" y="1556759"/>
                  <a:pt x="713095" y="1568116"/>
                  <a:pt x="728133" y="1574800"/>
                </a:cubicBezTo>
                <a:cubicBezTo>
                  <a:pt x="738767" y="1579526"/>
                  <a:pt x="750662" y="1580650"/>
                  <a:pt x="762000" y="1583267"/>
                </a:cubicBezTo>
                <a:cubicBezTo>
                  <a:pt x="814524" y="1595388"/>
                  <a:pt x="839212" y="1601554"/>
                  <a:pt x="889000" y="1608667"/>
                </a:cubicBezTo>
                <a:cubicBezTo>
                  <a:pt x="911525" y="1611885"/>
                  <a:pt x="934326" y="1613180"/>
                  <a:pt x="956733" y="1617134"/>
                </a:cubicBezTo>
                <a:cubicBezTo>
                  <a:pt x="1142619" y="1649937"/>
                  <a:pt x="930620" y="1621277"/>
                  <a:pt x="1100667" y="1642534"/>
                </a:cubicBezTo>
                <a:cubicBezTo>
                  <a:pt x="1154289" y="1659467"/>
                  <a:pt x="1209847" y="1671183"/>
                  <a:pt x="1261533" y="1693334"/>
                </a:cubicBezTo>
                <a:cubicBezTo>
                  <a:pt x="1281289" y="1701801"/>
                  <a:pt x="1300409" y="1711937"/>
                  <a:pt x="1320800" y="1718734"/>
                </a:cubicBezTo>
                <a:cubicBezTo>
                  <a:pt x="1351327" y="1728910"/>
                  <a:pt x="1383248" y="1734444"/>
                  <a:pt x="1413933" y="1744134"/>
                </a:cubicBezTo>
                <a:cubicBezTo>
                  <a:pt x="1436927" y="1751395"/>
                  <a:pt x="1458534" y="1762730"/>
                  <a:pt x="1481667" y="1769534"/>
                </a:cubicBezTo>
                <a:cubicBezTo>
                  <a:pt x="1506629" y="1776876"/>
                  <a:pt x="1532797" y="1779503"/>
                  <a:pt x="1557867" y="1786467"/>
                </a:cubicBezTo>
                <a:cubicBezTo>
                  <a:pt x="1830153" y="1862101"/>
                  <a:pt x="1453002" y="1764092"/>
                  <a:pt x="1701800" y="1837267"/>
                </a:cubicBezTo>
                <a:cubicBezTo>
                  <a:pt x="1767208" y="1856505"/>
                  <a:pt x="1794055" y="1855806"/>
                  <a:pt x="1862667" y="1862667"/>
                </a:cubicBezTo>
                <a:cubicBezTo>
                  <a:pt x="1961221" y="1895518"/>
                  <a:pt x="1946901" y="1897982"/>
                  <a:pt x="2074333" y="1896534"/>
                </a:cubicBezTo>
                <a:cubicBezTo>
                  <a:pt x="2277598" y="1894224"/>
                  <a:pt x="2683933" y="1879600"/>
                  <a:pt x="2683933" y="1879600"/>
                </a:cubicBezTo>
                <a:cubicBezTo>
                  <a:pt x="2712155" y="1876778"/>
                  <a:pt x="2740694" y="1876208"/>
                  <a:pt x="2768600" y="1871134"/>
                </a:cubicBezTo>
                <a:cubicBezTo>
                  <a:pt x="2787670" y="1867667"/>
                  <a:pt x="2916452" y="1832256"/>
                  <a:pt x="2946400" y="1828800"/>
                </a:cubicBezTo>
                <a:cubicBezTo>
                  <a:pt x="2994144" y="1823291"/>
                  <a:pt x="3042355" y="1823156"/>
                  <a:pt x="3090333" y="1820334"/>
                </a:cubicBezTo>
                <a:cubicBezTo>
                  <a:pt x="3104444" y="1817512"/>
                  <a:pt x="3118444" y="1814055"/>
                  <a:pt x="3132667" y="1811867"/>
                </a:cubicBezTo>
                <a:cubicBezTo>
                  <a:pt x="3202247" y="1801162"/>
                  <a:pt x="3242917" y="1800363"/>
                  <a:pt x="3318933" y="1794934"/>
                </a:cubicBezTo>
                <a:cubicBezTo>
                  <a:pt x="3397955" y="1797756"/>
                  <a:pt x="3477072" y="1798617"/>
                  <a:pt x="3556000" y="1803400"/>
                </a:cubicBezTo>
                <a:cubicBezTo>
                  <a:pt x="3575204" y="1804564"/>
                  <a:pt x="3658685" y="1827570"/>
                  <a:pt x="3666067" y="1828800"/>
                </a:cubicBezTo>
                <a:cubicBezTo>
                  <a:pt x="3736551" y="1840548"/>
                  <a:pt x="3699873" y="1834839"/>
                  <a:pt x="3776133" y="1845734"/>
                </a:cubicBezTo>
                <a:cubicBezTo>
                  <a:pt x="3793066" y="1854201"/>
                  <a:pt x="3809141" y="1864664"/>
                  <a:pt x="3826933" y="1871134"/>
                </a:cubicBezTo>
                <a:cubicBezTo>
                  <a:pt x="3840457" y="1876052"/>
                  <a:pt x="3855072" y="1877234"/>
                  <a:pt x="3869267" y="1879600"/>
                </a:cubicBezTo>
                <a:cubicBezTo>
                  <a:pt x="3904333" y="1885444"/>
                  <a:pt x="3962007" y="1892251"/>
                  <a:pt x="3996267" y="1896534"/>
                </a:cubicBezTo>
                <a:cubicBezTo>
                  <a:pt x="4016022" y="1902178"/>
                  <a:pt x="4036224" y="1906446"/>
                  <a:pt x="4055533" y="1913467"/>
                </a:cubicBezTo>
                <a:cubicBezTo>
                  <a:pt x="4067395" y="1917780"/>
                  <a:pt x="4077006" y="1928017"/>
                  <a:pt x="4089400" y="1930400"/>
                </a:cubicBezTo>
                <a:cubicBezTo>
                  <a:pt x="4150936" y="1942234"/>
                  <a:pt x="4213487" y="1948027"/>
                  <a:pt x="4275667" y="1955800"/>
                </a:cubicBezTo>
                <a:cubicBezTo>
                  <a:pt x="4298245" y="1958622"/>
                  <a:pt x="4321036" y="1960074"/>
                  <a:pt x="4343400" y="1964267"/>
                </a:cubicBezTo>
                <a:cubicBezTo>
                  <a:pt x="4504767" y="1994523"/>
                  <a:pt x="4303044" y="1971373"/>
                  <a:pt x="4504267" y="1989667"/>
                </a:cubicBezTo>
                <a:cubicBezTo>
                  <a:pt x="4627041" y="2035707"/>
                  <a:pt x="4515060" y="2000039"/>
                  <a:pt x="4648200" y="2023534"/>
                </a:cubicBezTo>
                <a:cubicBezTo>
                  <a:pt x="4844819" y="2058232"/>
                  <a:pt x="4578495" y="2025196"/>
                  <a:pt x="4792133" y="2048934"/>
                </a:cubicBezTo>
                <a:cubicBezTo>
                  <a:pt x="4879622" y="2046112"/>
                  <a:pt x="4967323" y="2047181"/>
                  <a:pt x="5054600" y="2040467"/>
                </a:cubicBezTo>
                <a:cubicBezTo>
                  <a:pt x="5077804" y="2038682"/>
                  <a:pt x="5099459" y="2027823"/>
                  <a:pt x="5122333" y="2023534"/>
                </a:cubicBezTo>
                <a:cubicBezTo>
                  <a:pt x="5144697" y="2019341"/>
                  <a:pt x="5167660" y="2019021"/>
                  <a:pt x="5190067" y="2015067"/>
                </a:cubicBezTo>
                <a:cubicBezTo>
                  <a:pt x="5356109" y="1985766"/>
                  <a:pt x="5172625" y="2007499"/>
                  <a:pt x="5350933" y="1989667"/>
                </a:cubicBezTo>
                <a:cubicBezTo>
                  <a:pt x="5509804" y="1954363"/>
                  <a:pt x="5358164" y="1981200"/>
                  <a:pt x="5630333" y="1981200"/>
                </a:cubicBezTo>
                <a:cubicBezTo>
                  <a:pt x="5684030" y="1981200"/>
                  <a:pt x="5737578" y="1975556"/>
                  <a:pt x="5791200" y="1972734"/>
                </a:cubicBezTo>
                <a:cubicBezTo>
                  <a:pt x="5805311" y="1961445"/>
                  <a:pt x="5819812" y="1950627"/>
                  <a:pt x="5833533" y="1938867"/>
                </a:cubicBezTo>
                <a:cubicBezTo>
                  <a:pt x="5839594" y="1933672"/>
                  <a:pt x="5843536" y="1925894"/>
                  <a:pt x="5850467" y="1921934"/>
                </a:cubicBezTo>
                <a:cubicBezTo>
                  <a:pt x="5863663" y="1914394"/>
                  <a:pt x="5879206" y="1911797"/>
                  <a:pt x="5892800" y="1905000"/>
                </a:cubicBezTo>
                <a:cubicBezTo>
                  <a:pt x="5907519" y="1897640"/>
                  <a:pt x="5919854" y="1885712"/>
                  <a:pt x="5935133" y="1879600"/>
                </a:cubicBezTo>
                <a:cubicBezTo>
                  <a:pt x="5976565" y="1863027"/>
                  <a:pt x="6019800" y="1851378"/>
                  <a:pt x="6062133" y="1837267"/>
                </a:cubicBezTo>
                <a:cubicBezTo>
                  <a:pt x="6157266" y="1805556"/>
                  <a:pt x="6111828" y="1815654"/>
                  <a:pt x="6197600" y="1803400"/>
                </a:cubicBezTo>
                <a:cubicBezTo>
                  <a:pt x="6214533" y="1797756"/>
                  <a:pt x="6230652" y="1788369"/>
                  <a:pt x="6248400" y="1786467"/>
                </a:cubicBezTo>
                <a:cubicBezTo>
                  <a:pt x="6314923" y="1779340"/>
                  <a:pt x="6398964" y="1792724"/>
                  <a:pt x="6468533" y="1769534"/>
                </a:cubicBezTo>
                <a:cubicBezTo>
                  <a:pt x="6483198" y="1764646"/>
                  <a:pt x="6529981" y="1745501"/>
                  <a:pt x="6544733" y="1735667"/>
                </a:cubicBezTo>
                <a:cubicBezTo>
                  <a:pt x="6551375" y="1731239"/>
                  <a:pt x="6555434" y="1723721"/>
                  <a:pt x="6561667" y="1718734"/>
                </a:cubicBezTo>
                <a:cubicBezTo>
                  <a:pt x="6569613" y="1712377"/>
                  <a:pt x="6579462" y="1708560"/>
                  <a:pt x="6587067" y="1701800"/>
                </a:cubicBezTo>
                <a:cubicBezTo>
                  <a:pt x="6604965" y="1685890"/>
                  <a:pt x="6620934" y="1667933"/>
                  <a:pt x="6637867" y="1651000"/>
                </a:cubicBezTo>
                <a:cubicBezTo>
                  <a:pt x="6649156" y="1639711"/>
                  <a:pt x="6658450" y="1625990"/>
                  <a:pt x="6671733" y="1617134"/>
                </a:cubicBezTo>
                <a:lnTo>
                  <a:pt x="6697133" y="1600200"/>
                </a:lnTo>
                <a:cubicBezTo>
                  <a:pt x="6736010" y="1541887"/>
                  <a:pt x="6686340" y="1612792"/>
                  <a:pt x="6747933" y="1540934"/>
                </a:cubicBezTo>
                <a:cubicBezTo>
                  <a:pt x="6782221" y="1500932"/>
                  <a:pt x="6747476" y="1529721"/>
                  <a:pt x="6781800" y="1481667"/>
                </a:cubicBezTo>
                <a:cubicBezTo>
                  <a:pt x="6788759" y="1471924"/>
                  <a:pt x="6798733" y="1464734"/>
                  <a:pt x="6807200" y="1456267"/>
                </a:cubicBezTo>
                <a:cubicBezTo>
                  <a:pt x="6834459" y="1374493"/>
                  <a:pt x="6790744" y="1501642"/>
                  <a:pt x="6832600" y="1397000"/>
                </a:cubicBezTo>
                <a:cubicBezTo>
                  <a:pt x="6839229" y="1380427"/>
                  <a:pt x="6842147" y="1362449"/>
                  <a:pt x="6849533" y="1346200"/>
                </a:cubicBezTo>
                <a:cubicBezTo>
                  <a:pt x="6856343" y="1331219"/>
                  <a:pt x="6867131" y="1318356"/>
                  <a:pt x="6874933" y="1303867"/>
                </a:cubicBezTo>
                <a:cubicBezTo>
                  <a:pt x="6886901" y="1281642"/>
                  <a:pt x="6908800" y="1236134"/>
                  <a:pt x="6908800" y="1236134"/>
                </a:cubicBezTo>
                <a:cubicBezTo>
                  <a:pt x="6903156" y="1159934"/>
                  <a:pt x="6901344" y="1083353"/>
                  <a:pt x="6891867" y="1007534"/>
                </a:cubicBezTo>
                <a:cubicBezTo>
                  <a:pt x="6886333" y="963259"/>
                  <a:pt x="6853704" y="943971"/>
                  <a:pt x="6824133" y="914400"/>
                </a:cubicBezTo>
                <a:cubicBezTo>
                  <a:pt x="6815666" y="905933"/>
                  <a:pt x="6806213" y="898350"/>
                  <a:pt x="6798733" y="889000"/>
                </a:cubicBezTo>
                <a:cubicBezTo>
                  <a:pt x="6787444" y="874889"/>
                  <a:pt x="6775710" y="861124"/>
                  <a:pt x="6764867" y="846667"/>
                </a:cubicBezTo>
                <a:cubicBezTo>
                  <a:pt x="6758762" y="838526"/>
                  <a:pt x="6754693" y="828872"/>
                  <a:pt x="6747933" y="821267"/>
                </a:cubicBezTo>
                <a:cubicBezTo>
                  <a:pt x="6666403" y="729547"/>
                  <a:pt x="6728519" y="803068"/>
                  <a:pt x="6663267" y="745067"/>
                </a:cubicBezTo>
                <a:cubicBezTo>
                  <a:pt x="6648352" y="731809"/>
                  <a:pt x="6635044" y="716845"/>
                  <a:pt x="6620933" y="702734"/>
                </a:cubicBezTo>
                <a:cubicBezTo>
                  <a:pt x="6615288" y="697089"/>
                  <a:pt x="6611140" y="689370"/>
                  <a:pt x="6604000" y="685800"/>
                </a:cubicBezTo>
                <a:cubicBezTo>
                  <a:pt x="6554168" y="660885"/>
                  <a:pt x="6582107" y="672858"/>
                  <a:pt x="6519333" y="651934"/>
                </a:cubicBezTo>
                <a:cubicBezTo>
                  <a:pt x="6481044" y="613643"/>
                  <a:pt x="6528053" y="659407"/>
                  <a:pt x="6460067" y="601134"/>
                </a:cubicBezTo>
                <a:cubicBezTo>
                  <a:pt x="6454006" y="595939"/>
                  <a:pt x="6450273" y="587770"/>
                  <a:pt x="6443133" y="584200"/>
                </a:cubicBezTo>
                <a:cubicBezTo>
                  <a:pt x="6432725" y="578996"/>
                  <a:pt x="6420556" y="578556"/>
                  <a:pt x="6409267" y="575734"/>
                </a:cubicBezTo>
                <a:lnTo>
                  <a:pt x="6341533" y="541867"/>
                </a:lnTo>
                <a:cubicBezTo>
                  <a:pt x="6330244" y="536223"/>
                  <a:pt x="6319911" y="527995"/>
                  <a:pt x="6307667" y="524934"/>
                </a:cubicBezTo>
                <a:cubicBezTo>
                  <a:pt x="6285089" y="519289"/>
                  <a:pt x="6261541" y="516643"/>
                  <a:pt x="6239933" y="508000"/>
                </a:cubicBezTo>
                <a:cubicBezTo>
                  <a:pt x="6225822" y="502356"/>
                  <a:pt x="6212344" y="494753"/>
                  <a:pt x="6197600" y="491067"/>
                </a:cubicBezTo>
                <a:cubicBezTo>
                  <a:pt x="6153001" y="479917"/>
                  <a:pt x="6023455" y="475421"/>
                  <a:pt x="6002867" y="474134"/>
                </a:cubicBezTo>
                <a:cubicBezTo>
                  <a:pt x="5984521" y="466795"/>
                  <a:pt x="5956000" y="454425"/>
                  <a:pt x="5935133" y="448734"/>
                </a:cubicBezTo>
                <a:cubicBezTo>
                  <a:pt x="5912680" y="442611"/>
                  <a:pt x="5889978" y="437444"/>
                  <a:pt x="5867400" y="431800"/>
                </a:cubicBezTo>
                <a:lnTo>
                  <a:pt x="5833533" y="423334"/>
                </a:lnTo>
                <a:cubicBezTo>
                  <a:pt x="5750899" y="368243"/>
                  <a:pt x="5879359" y="454564"/>
                  <a:pt x="5774267" y="381000"/>
                </a:cubicBezTo>
                <a:cubicBezTo>
                  <a:pt x="5751471" y="365043"/>
                  <a:pt x="5712189" y="341500"/>
                  <a:pt x="5689600" y="321734"/>
                </a:cubicBezTo>
                <a:cubicBezTo>
                  <a:pt x="5666319" y="301363"/>
                  <a:pt x="5650330" y="276698"/>
                  <a:pt x="5621867" y="262467"/>
                </a:cubicBezTo>
                <a:cubicBezTo>
                  <a:pt x="5598847" y="250957"/>
                  <a:pt x="5506072" y="245808"/>
                  <a:pt x="5503333" y="245534"/>
                </a:cubicBezTo>
                <a:cubicBezTo>
                  <a:pt x="5400863" y="225039"/>
                  <a:pt x="5536856" y="250473"/>
                  <a:pt x="5350933" y="228600"/>
                </a:cubicBezTo>
                <a:cubicBezTo>
                  <a:pt x="5334499" y="226667"/>
                  <a:pt x="5308095" y="217143"/>
                  <a:pt x="5291667" y="211667"/>
                </a:cubicBezTo>
                <a:cubicBezTo>
                  <a:pt x="5257800" y="214489"/>
                  <a:pt x="5223789" y="215919"/>
                  <a:pt x="5190067" y="220134"/>
                </a:cubicBezTo>
                <a:cubicBezTo>
                  <a:pt x="5178520" y="221577"/>
                  <a:pt x="5165882" y="222145"/>
                  <a:pt x="5156200" y="228600"/>
                </a:cubicBezTo>
                <a:cubicBezTo>
                  <a:pt x="5147733" y="234244"/>
                  <a:pt x="5147734" y="248356"/>
                  <a:pt x="5139267" y="254000"/>
                </a:cubicBezTo>
                <a:cubicBezTo>
                  <a:pt x="5129585" y="260455"/>
                  <a:pt x="5116589" y="259270"/>
                  <a:pt x="5105400" y="262467"/>
                </a:cubicBezTo>
                <a:cubicBezTo>
                  <a:pt x="5044657" y="279823"/>
                  <a:pt x="5123727" y="262189"/>
                  <a:pt x="5037667" y="279400"/>
                </a:cubicBezTo>
                <a:cubicBezTo>
                  <a:pt x="5023556" y="285045"/>
                  <a:pt x="5009616" y="291140"/>
                  <a:pt x="4995333" y="296334"/>
                </a:cubicBezTo>
                <a:cubicBezTo>
                  <a:pt x="4964657" y="307489"/>
                  <a:pt x="4916096" y="322493"/>
                  <a:pt x="4885267" y="330200"/>
                </a:cubicBezTo>
                <a:cubicBezTo>
                  <a:pt x="4871306" y="333690"/>
                  <a:pt x="4857044" y="335845"/>
                  <a:pt x="4842933" y="338667"/>
                </a:cubicBezTo>
                <a:cubicBezTo>
                  <a:pt x="4831644" y="344311"/>
                  <a:pt x="4821365" y="352762"/>
                  <a:pt x="4809067" y="355600"/>
                </a:cubicBezTo>
                <a:cubicBezTo>
                  <a:pt x="4720181" y="376112"/>
                  <a:pt x="4598639" y="354394"/>
                  <a:pt x="4521200" y="347134"/>
                </a:cubicBezTo>
                <a:cubicBezTo>
                  <a:pt x="4501331" y="345271"/>
                  <a:pt x="4481850" y="339912"/>
                  <a:pt x="4461933" y="338667"/>
                </a:cubicBezTo>
                <a:cubicBezTo>
                  <a:pt x="4346310" y="331441"/>
                  <a:pt x="4230511" y="327378"/>
                  <a:pt x="4114800" y="321734"/>
                </a:cubicBezTo>
                <a:cubicBezTo>
                  <a:pt x="4023343" y="266859"/>
                  <a:pt x="4116113" y="316934"/>
                  <a:pt x="4038600" y="287867"/>
                </a:cubicBezTo>
                <a:cubicBezTo>
                  <a:pt x="3950048" y="254660"/>
                  <a:pt x="4057798" y="284201"/>
                  <a:pt x="3970867" y="262467"/>
                </a:cubicBezTo>
                <a:cubicBezTo>
                  <a:pt x="3965222" y="254000"/>
                  <a:pt x="3961659" y="243689"/>
                  <a:pt x="3953933" y="237067"/>
                </a:cubicBezTo>
                <a:cubicBezTo>
                  <a:pt x="3941439" y="226358"/>
                  <a:pt x="3925555" y="220389"/>
                  <a:pt x="3911600" y="211667"/>
                </a:cubicBezTo>
                <a:cubicBezTo>
                  <a:pt x="3902971" y="206274"/>
                  <a:pt x="3895035" y="199783"/>
                  <a:pt x="3886200" y="194734"/>
                </a:cubicBezTo>
                <a:cubicBezTo>
                  <a:pt x="3875241" y="188472"/>
                  <a:pt x="3863036" y="184490"/>
                  <a:pt x="3852333" y="177800"/>
                </a:cubicBezTo>
                <a:cubicBezTo>
                  <a:pt x="3840367" y="170321"/>
                  <a:pt x="3828445" y="162378"/>
                  <a:pt x="3818467" y="152400"/>
                </a:cubicBezTo>
                <a:cubicBezTo>
                  <a:pt x="3811272" y="145205"/>
                  <a:pt x="3809350" y="133514"/>
                  <a:pt x="3801533" y="127000"/>
                </a:cubicBezTo>
                <a:cubicBezTo>
                  <a:pt x="3787584" y="115376"/>
                  <a:pt x="3759912" y="107482"/>
                  <a:pt x="3742267" y="101600"/>
                </a:cubicBezTo>
                <a:cubicBezTo>
                  <a:pt x="3736622" y="95956"/>
                  <a:pt x="3732745" y="87632"/>
                  <a:pt x="3725333" y="84667"/>
                </a:cubicBezTo>
                <a:cubicBezTo>
                  <a:pt x="3703725" y="76024"/>
                  <a:pt x="3679678" y="75094"/>
                  <a:pt x="3657600" y="67734"/>
                </a:cubicBezTo>
                <a:cubicBezTo>
                  <a:pt x="3633393" y="59665"/>
                  <a:pt x="3624910" y="56115"/>
                  <a:pt x="3598333" y="50800"/>
                </a:cubicBezTo>
                <a:cubicBezTo>
                  <a:pt x="3581499" y="47433"/>
                  <a:pt x="3564466" y="45156"/>
                  <a:pt x="3547533" y="42334"/>
                </a:cubicBezTo>
                <a:cubicBezTo>
                  <a:pt x="3494921" y="16027"/>
                  <a:pt x="3533599" y="32305"/>
                  <a:pt x="3479800" y="16934"/>
                </a:cubicBezTo>
                <a:cubicBezTo>
                  <a:pt x="3471219" y="14482"/>
                  <a:pt x="3463284" y="9313"/>
                  <a:pt x="3454400" y="8467"/>
                </a:cubicBezTo>
                <a:cubicBezTo>
                  <a:pt x="3403751" y="3643"/>
                  <a:pt x="3352800" y="2822"/>
                  <a:pt x="3302000" y="0"/>
                </a:cubicBezTo>
                <a:lnTo>
                  <a:pt x="3191933" y="8467"/>
                </a:lnTo>
                <a:cubicBezTo>
                  <a:pt x="3160868" y="11056"/>
                  <a:pt x="3129972" y="16934"/>
                  <a:pt x="3098800" y="16934"/>
                </a:cubicBezTo>
                <a:cubicBezTo>
                  <a:pt x="3019727" y="16934"/>
                  <a:pt x="2940755" y="11289"/>
                  <a:pt x="2861733" y="8467"/>
                </a:cubicBezTo>
                <a:cubicBezTo>
                  <a:pt x="2825044" y="11289"/>
                  <a:pt x="2787463" y="8411"/>
                  <a:pt x="2751667" y="16934"/>
                </a:cubicBezTo>
                <a:cubicBezTo>
                  <a:pt x="2727111" y="22781"/>
                  <a:pt x="2706511" y="39511"/>
                  <a:pt x="2683933" y="50800"/>
                </a:cubicBezTo>
                <a:cubicBezTo>
                  <a:pt x="2672644" y="56444"/>
                  <a:pt x="2659923" y="59850"/>
                  <a:pt x="2650067" y="67734"/>
                </a:cubicBezTo>
                <a:cubicBezTo>
                  <a:pt x="2635956" y="79023"/>
                  <a:pt x="2622190" y="90757"/>
                  <a:pt x="2607733" y="101600"/>
                </a:cubicBezTo>
                <a:cubicBezTo>
                  <a:pt x="2599592" y="107705"/>
                  <a:pt x="2592150" y="115857"/>
                  <a:pt x="2582333" y="118534"/>
                </a:cubicBezTo>
                <a:cubicBezTo>
                  <a:pt x="2560019" y="124620"/>
                  <a:pt x="2419071" y="134961"/>
                  <a:pt x="2413000" y="135467"/>
                </a:cubicBezTo>
                <a:cubicBezTo>
                  <a:pt x="2401711" y="138289"/>
                  <a:pt x="2390611" y="142021"/>
                  <a:pt x="2379133" y="143934"/>
                </a:cubicBezTo>
                <a:cubicBezTo>
                  <a:pt x="2284238" y="159750"/>
                  <a:pt x="2186640" y="157199"/>
                  <a:pt x="2091267" y="160867"/>
                </a:cubicBezTo>
                <a:cubicBezTo>
                  <a:pt x="1885895" y="181405"/>
                  <a:pt x="1982048" y="175228"/>
                  <a:pt x="1608667" y="160867"/>
                </a:cubicBezTo>
                <a:cubicBezTo>
                  <a:pt x="1578837" y="159720"/>
                  <a:pt x="1566804" y="151326"/>
                  <a:pt x="1540933" y="143934"/>
                </a:cubicBezTo>
                <a:cubicBezTo>
                  <a:pt x="1519451" y="137796"/>
                  <a:pt x="1501967" y="135700"/>
                  <a:pt x="1481667" y="127000"/>
                </a:cubicBezTo>
                <a:cubicBezTo>
                  <a:pt x="1470066" y="122028"/>
                  <a:pt x="1459774" y="114058"/>
                  <a:pt x="1447800" y="110067"/>
                </a:cubicBezTo>
                <a:cubicBezTo>
                  <a:pt x="1399840" y="94080"/>
                  <a:pt x="1263340" y="93705"/>
                  <a:pt x="1253067" y="93134"/>
                </a:cubicBezTo>
                <a:lnTo>
                  <a:pt x="999067" y="101600"/>
                </a:lnTo>
                <a:cubicBezTo>
                  <a:pt x="817896" y="110891"/>
                  <a:pt x="990190" y="104079"/>
                  <a:pt x="889000" y="118534"/>
                </a:cubicBezTo>
                <a:cubicBezTo>
                  <a:pt x="860922" y="122545"/>
                  <a:pt x="832685" y="126190"/>
                  <a:pt x="804333" y="127000"/>
                </a:cubicBezTo>
                <a:cubicBezTo>
                  <a:pt x="635045" y="131837"/>
                  <a:pt x="465666" y="132645"/>
                  <a:pt x="296333" y="135467"/>
                </a:cubicBezTo>
                <a:cubicBezTo>
                  <a:pt x="285044" y="141111"/>
                  <a:pt x="274185" y="147713"/>
                  <a:pt x="262467" y="152400"/>
                </a:cubicBezTo>
                <a:cubicBezTo>
                  <a:pt x="157839" y="194252"/>
                  <a:pt x="257228" y="146554"/>
                  <a:pt x="177800" y="186267"/>
                </a:cubicBezTo>
                <a:cubicBezTo>
                  <a:pt x="172156" y="194734"/>
                  <a:pt x="169203" y="205832"/>
                  <a:pt x="160867" y="211667"/>
                </a:cubicBezTo>
                <a:cubicBezTo>
                  <a:pt x="140187" y="226143"/>
                  <a:pt x="110982" y="227685"/>
                  <a:pt x="93133" y="245534"/>
                </a:cubicBezTo>
                <a:cubicBezTo>
                  <a:pt x="61422" y="277245"/>
                  <a:pt x="79092" y="267148"/>
                  <a:pt x="42333" y="279400"/>
                </a:cubicBezTo>
                <a:cubicBezTo>
                  <a:pt x="36689" y="287867"/>
                  <a:pt x="29533" y="295501"/>
                  <a:pt x="25400" y="304800"/>
                </a:cubicBezTo>
                <a:cubicBezTo>
                  <a:pt x="18151" y="321111"/>
                  <a:pt x="16449" y="339635"/>
                  <a:pt x="8467" y="355600"/>
                </a:cubicBezTo>
                <a:lnTo>
                  <a:pt x="0" y="372534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8141687-4275-4439-A39F-11EB18B57F0F}"/>
              </a:ext>
            </a:extLst>
          </p:cNvPr>
          <p:cNvSpPr txBox="1"/>
          <p:nvPr/>
        </p:nvSpPr>
        <p:spPr>
          <a:xfrm>
            <a:off x="7402529" y="781965"/>
            <a:ext cx="4759700" cy="18343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ea typeface="微软雅黑 Light" panose="020B0502040204020203" pitchFamily="34" charset="-122"/>
              </a:rPr>
              <a:t>结论：</a:t>
            </a:r>
            <a:endParaRPr lang="en-US" altLang="zh-CN" sz="2400" dirty="0"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ea typeface="微软雅黑 Light" panose="020B0502040204020203" pitchFamily="34" charset="-122"/>
              </a:rPr>
              <a:t>不要在</a:t>
            </a:r>
            <a:r>
              <a:rPr lang="en-US" altLang="zh-CN" sz="2400" dirty="0">
                <a:ea typeface="微软雅黑 Light" panose="020B0502040204020203" pitchFamily="34" charset="-122"/>
              </a:rPr>
              <a:t>where</a:t>
            </a:r>
            <a:r>
              <a:rPr lang="zh-CN" altLang="en-US" sz="2400" dirty="0">
                <a:ea typeface="微软雅黑 Light" panose="020B0502040204020203" pitchFamily="34" charset="-122"/>
              </a:rPr>
              <a:t>子句中使用</a:t>
            </a:r>
            <a:r>
              <a:rPr lang="en-US" altLang="zh-CN" sz="2400" dirty="0">
                <a:ea typeface="微软雅黑 Light" panose="020B0502040204020203" pitchFamily="34" charset="-122"/>
              </a:rPr>
              <a:t>nested subquery</a:t>
            </a:r>
            <a:r>
              <a:rPr lang="zh-CN" altLang="en-US" sz="2400" dirty="0">
                <a:ea typeface="微软雅黑 Light" panose="020B0502040204020203" pitchFamily="34" charset="-122"/>
              </a:rPr>
              <a:t>，改为：</a:t>
            </a:r>
            <a:endParaRPr lang="en-US" altLang="zh-CN" sz="2400" dirty="0"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ea typeface="微软雅黑 Light" panose="020B0502040204020203" pitchFamily="34" charset="-122"/>
              </a:rPr>
              <a:t>用</a:t>
            </a:r>
            <a:r>
              <a:rPr lang="en-US" altLang="zh-CN" sz="2400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from</a:t>
            </a:r>
            <a:r>
              <a:rPr lang="zh-CN" altLang="en-US" sz="2400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子句多表查询</a:t>
            </a:r>
            <a:r>
              <a:rPr lang="zh-CN" altLang="en-US" sz="2400" dirty="0">
                <a:ea typeface="微软雅黑 Light" panose="020B0502040204020203" pitchFamily="34" charset="-122"/>
              </a:rPr>
              <a:t>替代</a:t>
            </a:r>
          </a:p>
        </p:txBody>
      </p:sp>
    </p:spTree>
    <p:extLst>
      <p:ext uri="{BB962C8B-B14F-4D97-AF65-F5344CB8AC3E}">
        <p14:creationId xmlns:p14="http://schemas.microsoft.com/office/powerpoint/2010/main" val="40812195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AD365-6DA5-46D3-B3F3-8E91ADCE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>
                <a:ea typeface="ＭＳ Ｐゴシック" pitchFamily="34" charset="-128"/>
                <a:cs typeface="Times New Roman" pitchFamily="18" charset="0"/>
              </a:rPr>
              <a:t>实验八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 </a:t>
            </a:r>
            <a:r>
              <a:rPr lang="zh-CN" altLang="zh-CN" dirty="0">
                <a:ea typeface="ＭＳ Ｐゴシック" pitchFamily="34" charset="-128"/>
                <a:cs typeface="Times New Roman" pitchFamily="18" charset="0"/>
              </a:rPr>
              <a:t>查询分析优化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——</a:t>
            </a:r>
            <a:r>
              <a:rPr lang="zh-CN" altLang="zh-CN" dirty="0">
                <a:ea typeface="ＭＳ Ｐゴシック" pitchFamily="34" charset="-128"/>
                <a:cs typeface="Times New Roman" pitchFamily="18" charset="0"/>
              </a:rPr>
              <a:t>多表嵌入式</a:t>
            </a:r>
            <a:r>
              <a:rPr lang="en-US" altLang="zh-CN" dirty="0">
                <a:ea typeface="ＭＳ Ｐゴシック" pitchFamily="34" charset="-128"/>
                <a:cs typeface="Times New Roman" pitchFamily="18" charset="0"/>
              </a:rPr>
              <a:t>SQL</a:t>
            </a:r>
            <a:r>
              <a:rPr lang="zh-CN" altLang="zh-CN" dirty="0">
                <a:ea typeface="ＭＳ Ｐゴシック" pitchFamily="34" charset="-128"/>
                <a:cs typeface="Times New Roman" pitchFamily="18" charset="0"/>
              </a:rPr>
              <a:t>查询</a:t>
            </a:r>
            <a:endParaRPr lang="zh-CN" altLang="en-US" dirty="0">
              <a:ea typeface="ＭＳ Ｐゴシック" pitchFamily="34" charset="-128"/>
              <a:cs typeface="Times New Roman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8A7F26-32C4-4A48-8E06-CF09DAC4D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结论：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zh-CN" b="1" dirty="0"/>
              <a:t>在</a:t>
            </a:r>
            <a:r>
              <a:rPr lang="en-US" altLang="zh-CN" b="1" dirty="0"/>
              <a:t>SQL</a:t>
            </a:r>
            <a:r>
              <a:rPr lang="zh-CN" altLang="zh-CN" b="1" dirty="0"/>
              <a:t>查询中，涉及多表查询时，避免在</a:t>
            </a:r>
            <a:r>
              <a:rPr lang="en-US" altLang="zh-CN" b="1" dirty="0"/>
              <a:t>where</a:t>
            </a:r>
            <a:r>
              <a:rPr lang="zh-CN" altLang="zh-CN" b="1" dirty="0"/>
              <a:t>子句中采用</a:t>
            </a:r>
            <a:r>
              <a:rPr lang="en-US" altLang="zh-CN" b="1" dirty="0"/>
              <a:t>in </a:t>
            </a:r>
            <a:r>
              <a:rPr lang="zh-CN" altLang="zh-CN" b="1" dirty="0"/>
              <a:t>嵌入式查询，改为直接在</a:t>
            </a:r>
            <a:r>
              <a:rPr lang="en-US" altLang="zh-CN" b="1" dirty="0"/>
              <a:t>from</a:t>
            </a:r>
            <a:r>
              <a:rPr lang="zh-CN" altLang="zh-CN" b="1" dirty="0"/>
              <a:t>子句中定义多个查询对象表</a:t>
            </a:r>
            <a:endParaRPr lang="en-US" altLang="zh-CN" b="1" dirty="0"/>
          </a:p>
          <a:p>
            <a:pPr lvl="1">
              <a:lnSpc>
                <a:spcPct val="120000"/>
              </a:lnSpc>
            </a:pPr>
            <a:r>
              <a:rPr lang="zh-CN" altLang="zh-CN" dirty="0"/>
              <a:t>实际</a:t>
            </a:r>
            <a:r>
              <a:rPr lang="zh-CN" altLang="en-US" dirty="0"/>
              <a:t>系统中，如</a:t>
            </a:r>
            <a:r>
              <a:rPr lang="en-US" altLang="zh-CN" dirty="0"/>
              <a:t>SQL Server</a:t>
            </a:r>
            <a:r>
              <a:rPr lang="zh-CN" altLang="en-US" dirty="0"/>
              <a:t>等</a:t>
            </a:r>
            <a:r>
              <a:rPr lang="en-US" altLang="zh-CN" dirty="0"/>
              <a:t>DBMS</a:t>
            </a:r>
            <a:r>
              <a:rPr lang="zh-CN" altLang="zh-CN" dirty="0">
                <a:solidFill>
                  <a:srgbClr val="FF0000"/>
                </a:solidFill>
              </a:rPr>
              <a:t>有时</a:t>
            </a:r>
            <a:r>
              <a:rPr lang="zh-CN" altLang="zh-CN" dirty="0"/>
              <a:t>会</a:t>
            </a:r>
            <a:r>
              <a:rPr lang="zh-CN" altLang="en-US" dirty="0"/>
              <a:t>将嵌入式查询转换为连接查询；但可能出现两者查询</a:t>
            </a:r>
            <a:r>
              <a:rPr lang="zh-CN" altLang="zh-CN" dirty="0"/>
              <a:t>性能相同</a:t>
            </a:r>
            <a:r>
              <a:rPr lang="zh-CN" altLang="en-US" dirty="0"/>
              <a:t>，</a:t>
            </a:r>
            <a:r>
              <a:rPr lang="zh-CN" altLang="zh-CN" dirty="0"/>
              <a:t>甚至嵌套查询性能更优的</a:t>
            </a:r>
            <a:r>
              <a:rPr lang="zh-CN" altLang="en-US" dirty="0"/>
              <a:t>特殊</a:t>
            </a:r>
            <a:r>
              <a:rPr lang="zh-CN" altLang="zh-CN" dirty="0"/>
              <a:t>情况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因此，掌握利用</a:t>
            </a:r>
            <a:r>
              <a:rPr lang="en-US" altLang="zh-CN" dirty="0"/>
              <a:t>DBMS</a:t>
            </a:r>
            <a:r>
              <a:rPr lang="zh-CN" altLang="en-US" dirty="0"/>
              <a:t>观察、分析</a:t>
            </a:r>
            <a:r>
              <a:rPr lang="en-US" altLang="zh-CN" dirty="0"/>
              <a:t>SQL</a:t>
            </a:r>
            <a:r>
              <a:rPr lang="zh-CN" altLang="en-US" dirty="0"/>
              <a:t>语句的查询执行计划，分析执行过程，选择优化的</a:t>
            </a:r>
            <a:r>
              <a:rPr lang="en-US" altLang="zh-CN" dirty="0"/>
              <a:t>SQL</a:t>
            </a:r>
            <a:r>
              <a:rPr lang="zh-CN" altLang="en-US" dirty="0"/>
              <a:t>语句实现方式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2B974F-1521-4E30-B6B7-FD95CBE2C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AC355-8A18-4859-BF8C-AF23D942822F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9ABC91-AB6C-484F-BF52-02F93AA16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437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D0FB0-98DF-49C9-B8B2-EB0E6384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高效</a:t>
            </a:r>
            <a:r>
              <a:rPr lang="en-US" altLang="zh-CN" dirty="0"/>
              <a:t>SQL</a:t>
            </a:r>
            <a:r>
              <a:rPr lang="zh-CN" altLang="en-US" dirty="0"/>
              <a:t>查询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D419D5-8607-4AD3-B274-4FCB22370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Times New Roman" pitchFamily="18" charset="0"/>
              </a:rPr>
              <a:t>合理设置索引，提高</a:t>
            </a:r>
            <a:r>
              <a:rPr lang="en-US" altLang="zh-CN" dirty="0">
                <a:cs typeface="Times New Roman" pitchFamily="18" charset="0"/>
              </a:rPr>
              <a:t>select/update</a:t>
            </a:r>
            <a:r>
              <a:rPr lang="zh-CN" altLang="en-US" dirty="0">
                <a:cs typeface="Times New Roman" pitchFamily="18" charset="0"/>
              </a:rPr>
              <a:t>执行效率</a:t>
            </a:r>
            <a:endParaRPr lang="en-US" altLang="zh-CN" dirty="0"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dirty="0">
              <a:cs typeface="Times New Roman" pitchFamily="18" charset="0"/>
            </a:endParaRPr>
          </a:p>
          <a:p>
            <a:r>
              <a:rPr lang="zh-CN" altLang="en-US" dirty="0">
                <a:cs typeface="Times New Roman" pitchFamily="18" charset="0"/>
              </a:rPr>
              <a:t>利用</a:t>
            </a:r>
            <a:r>
              <a:rPr lang="en-US" altLang="zh-CN" dirty="0">
                <a:cs typeface="Times New Roman" pitchFamily="18" charset="0"/>
              </a:rPr>
              <a:t>DBMS</a:t>
            </a:r>
            <a:r>
              <a:rPr lang="zh-CN" altLang="en-US" dirty="0">
                <a:cs typeface="Times New Roman" pitchFamily="18" charset="0"/>
              </a:rPr>
              <a:t>，观察</a:t>
            </a:r>
            <a:r>
              <a:rPr lang="en-US" altLang="zh-CN" dirty="0">
                <a:cs typeface="Times New Roman" pitchFamily="18" charset="0"/>
              </a:rPr>
              <a:t>SQL</a:t>
            </a:r>
            <a:r>
              <a:rPr lang="zh-CN" altLang="en-US" dirty="0">
                <a:cs typeface="Times New Roman" pitchFamily="18" charset="0"/>
              </a:rPr>
              <a:t>语句的查询执行计划</a:t>
            </a:r>
            <a:r>
              <a:rPr lang="en-US" altLang="zh-CN" dirty="0">
                <a:cs typeface="Times New Roman" pitchFamily="18" charset="0"/>
              </a:rPr>
              <a:t>/</a:t>
            </a:r>
            <a:r>
              <a:rPr lang="zh-CN" altLang="en-US" dirty="0">
                <a:cs typeface="Times New Roman" pitchFamily="18" charset="0"/>
              </a:rPr>
              <a:t>过程，分析执行过程是否合理，有无改进优化余地</a:t>
            </a:r>
            <a:endParaRPr lang="en-US" altLang="zh-CN" dirty="0">
              <a:cs typeface="Times New Roman" pitchFamily="18" charset="0"/>
            </a:endParaRPr>
          </a:p>
          <a:p>
            <a:endParaRPr lang="en-US" altLang="zh-CN" dirty="0">
              <a:cs typeface="Times New Roman" pitchFamily="18" charset="0"/>
            </a:endParaRPr>
          </a:p>
          <a:p>
            <a:r>
              <a:rPr lang="zh-CN" altLang="en-US" dirty="0">
                <a:cs typeface="Times New Roman" pitchFamily="18" charset="0"/>
              </a:rPr>
              <a:t>避免在</a:t>
            </a:r>
            <a:r>
              <a:rPr lang="en-US" altLang="zh-CN" dirty="0">
                <a:cs typeface="Times New Roman" pitchFamily="18" charset="0"/>
              </a:rPr>
              <a:t>where</a:t>
            </a:r>
            <a:r>
              <a:rPr lang="zh-CN" altLang="en-US" dirty="0">
                <a:cs typeface="Times New Roman" pitchFamily="18" charset="0"/>
              </a:rPr>
              <a:t>子句中嵌入</a:t>
            </a:r>
            <a:r>
              <a:rPr lang="en-US" altLang="zh-CN" dirty="0">
                <a:cs typeface="Times New Roman" pitchFamily="18" charset="0"/>
              </a:rPr>
              <a:t>select</a:t>
            </a:r>
            <a:r>
              <a:rPr lang="zh-CN" altLang="en-US" dirty="0">
                <a:cs typeface="Times New Roman" pitchFamily="18" charset="0"/>
              </a:rPr>
              <a:t>查询子句</a:t>
            </a:r>
            <a:endParaRPr lang="en-US" altLang="zh-CN" dirty="0"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dirty="0">
                <a:cs typeface="Times New Roman" pitchFamily="18" charset="0"/>
              </a:rPr>
              <a:t>          select  …      from  …</a:t>
            </a:r>
          </a:p>
          <a:p>
            <a:pPr marL="0" indent="0">
              <a:buNone/>
            </a:pPr>
            <a:r>
              <a:rPr lang="en-US" altLang="zh-CN" dirty="0">
                <a:cs typeface="Times New Roman" pitchFamily="18" charset="0"/>
              </a:rPr>
              <a:t>          </a:t>
            </a:r>
            <a:r>
              <a:rPr lang="en-US" altLang="zh-CN" b="1" dirty="0">
                <a:cs typeface="Times New Roman" pitchFamily="18" charset="0"/>
              </a:rPr>
              <a:t>where</a:t>
            </a:r>
            <a:r>
              <a:rPr lang="en-US" altLang="zh-CN" dirty="0">
                <a:cs typeface="Times New Roman" pitchFamily="18" charset="0"/>
              </a:rPr>
              <a:t>  </a:t>
            </a:r>
            <a:r>
              <a:rPr lang="en-US" altLang="zh-CN" dirty="0" err="1">
                <a:cs typeface="Times New Roman" pitchFamily="18" charset="0"/>
              </a:rPr>
              <a:t>s_id</a:t>
            </a:r>
            <a:r>
              <a:rPr lang="en-US" altLang="zh-CN" dirty="0">
                <a:cs typeface="Times New Roman" pitchFamily="18" charset="0"/>
              </a:rPr>
              <a:t>  </a:t>
            </a:r>
            <a:r>
              <a:rPr lang="en-US" altLang="zh-CN" b="1" dirty="0">
                <a:solidFill>
                  <a:srgbClr val="FF0000"/>
                </a:solidFill>
                <a:cs typeface="Times New Roman" pitchFamily="18" charset="0"/>
              </a:rPr>
              <a:t>in  {select  *   from  …}</a:t>
            </a:r>
          </a:p>
          <a:p>
            <a:pPr marL="0" indent="0">
              <a:buNone/>
            </a:pPr>
            <a:endParaRPr lang="en-US" altLang="zh-CN" dirty="0">
              <a:cs typeface="Times New Roman" pitchFamily="18" charset="0"/>
            </a:endParaRPr>
          </a:p>
          <a:p>
            <a:r>
              <a:rPr lang="zh-CN" altLang="en-US" dirty="0">
                <a:cs typeface="Times New Roman" pitchFamily="18" charset="0"/>
              </a:rPr>
              <a:t>避免在一个复杂查询中，</a:t>
            </a:r>
            <a:r>
              <a:rPr lang="en-US" altLang="zh-CN" dirty="0">
                <a:cs typeface="Times New Roman" pitchFamily="18" charset="0"/>
              </a:rPr>
              <a:t>1</a:t>
            </a:r>
            <a:r>
              <a:rPr lang="zh-CN" altLang="en-US" dirty="0">
                <a:cs typeface="Times New Roman" pitchFamily="18" charset="0"/>
              </a:rPr>
              <a:t>个关系表作为查询对象，出现多次</a:t>
            </a:r>
            <a:endParaRPr lang="en-US" altLang="zh-CN" dirty="0"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dirty="0">
                <a:cs typeface="Times New Roman" pitchFamily="18" charset="0"/>
              </a:rPr>
              <a:t>           select  …      from </a:t>
            </a:r>
            <a:r>
              <a:rPr lang="en-US" altLang="zh-CN" b="1" dirty="0">
                <a:solidFill>
                  <a:srgbClr val="FF0000"/>
                </a:solidFill>
                <a:cs typeface="Times New Roman" pitchFamily="18" charset="0"/>
              </a:rPr>
              <a:t>S</a:t>
            </a:r>
            <a:r>
              <a:rPr lang="en-US" altLang="zh-CN" dirty="0">
                <a:cs typeface="Times New Roman" pitchFamily="18" charset="0"/>
              </a:rPr>
              <a:t>, …</a:t>
            </a:r>
          </a:p>
          <a:p>
            <a:pPr marL="0" indent="0">
              <a:buNone/>
            </a:pPr>
            <a:r>
              <a:rPr lang="en-US" altLang="zh-CN" dirty="0">
                <a:cs typeface="Times New Roman" pitchFamily="18" charset="0"/>
              </a:rPr>
              <a:t>           where  id   </a:t>
            </a:r>
            <a:r>
              <a:rPr lang="en-US" altLang="zh-CN" b="1" dirty="0">
                <a:solidFill>
                  <a:srgbClr val="FF0000"/>
                </a:solidFill>
                <a:cs typeface="Times New Roman" pitchFamily="18" charset="0"/>
              </a:rPr>
              <a:t>in</a:t>
            </a:r>
            <a:r>
              <a:rPr lang="en-US" altLang="zh-CN" dirty="0">
                <a:cs typeface="Times New Roman" pitchFamily="18" charset="0"/>
              </a:rPr>
              <a:t>   {select  *   from  </a:t>
            </a:r>
            <a:r>
              <a:rPr lang="en-US" altLang="zh-CN" b="1" dirty="0">
                <a:solidFill>
                  <a:srgbClr val="FF0000"/>
                </a:solidFill>
                <a:cs typeface="Times New Roman" pitchFamily="18" charset="0"/>
              </a:rPr>
              <a:t>S</a:t>
            </a:r>
            <a:r>
              <a:rPr lang="en-US" altLang="zh-CN" dirty="0">
                <a:cs typeface="Times New Roman" pitchFamily="18" charset="0"/>
              </a:rPr>
              <a:t> join …}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629230-75A0-4F9F-B2D6-4C517405C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35805-56BB-44AD-931B-0C0EE1CEDE22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943415-B979-466B-838E-EFE1ACBE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88699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F7F7F4-2771-454F-98C5-2A2583B78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Appendix 16-2 </a:t>
            </a:r>
            <a:r>
              <a:rPr lang="zh-CN" altLang="en-US" dirty="0"/>
              <a:t>分布式</a:t>
            </a:r>
            <a:r>
              <a:rPr lang="en-US" altLang="zh-CN" dirty="0"/>
              <a:t>DBS</a:t>
            </a:r>
            <a:r>
              <a:rPr lang="zh-CN" altLang="en-US" dirty="0"/>
              <a:t>查询代价与数据分布的关系</a:t>
            </a:r>
            <a:r>
              <a:rPr lang="en-US" altLang="zh-CN" dirty="0"/>
              <a:t>【</a:t>
            </a:r>
            <a:r>
              <a:rPr lang="zh-CN" altLang="en-US" dirty="0"/>
              <a:t>略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1EDF52-F0DB-4012-8FC2-874D78FFD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zh-CN" altLang="en-US" dirty="0"/>
              <a:t>分布式数据库系统</a:t>
            </a:r>
            <a:r>
              <a:rPr kumimoji="0" lang="en-US" altLang="zh-CN" dirty="0"/>
              <a:t>DDBS</a:t>
            </a:r>
            <a:r>
              <a:rPr kumimoji="0" lang="zh-CN" altLang="en-US" dirty="0"/>
              <a:t>中, 数据在各站点的分布和站点间通讯代价/传输时间将影响到整个查询代价</a:t>
            </a:r>
            <a:endParaRPr kumimoji="0" lang="en-US" altLang="zh-CN" dirty="0"/>
          </a:p>
          <a:p>
            <a:r>
              <a:rPr kumimoji="0" lang="zh-CN" altLang="en-US" dirty="0"/>
              <a:t>例.</a:t>
            </a:r>
            <a:endParaRPr kumimoji="0" lang="en-US" altLang="zh-CN" dirty="0"/>
          </a:p>
          <a:p>
            <a:pPr lvl="1"/>
            <a:r>
              <a:rPr kumimoji="0" lang="en-US" altLang="zh-CN" dirty="0"/>
              <a:t>S(S#</a:t>
            </a:r>
            <a:r>
              <a:rPr kumimoji="0" lang="zh-CN" altLang="en-US" dirty="0"/>
              <a:t>，</a:t>
            </a:r>
            <a:r>
              <a:rPr kumimoji="0" lang="en-US" altLang="zh-CN" dirty="0"/>
              <a:t>SNAME</a:t>
            </a:r>
            <a:r>
              <a:rPr kumimoji="0" lang="zh-CN" altLang="en-US" dirty="0"/>
              <a:t>，</a:t>
            </a:r>
            <a:r>
              <a:rPr kumimoji="0" lang="en-US" altLang="zh-CN" dirty="0"/>
              <a:t>AGE</a:t>
            </a:r>
            <a:r>
              <a:rPr kumimoji="0" lang="zh-CN" altLang="en-US" dirty="0"/>
              <a:t>，</a:t>
            </a:r>
            <a:r>
              <a:rPr kumimoji="0" lang="en-US" altLang="zh-CN" dirty="0"/>
              <a:t>SEX) ,</a:t>
            </a:r>
            <a:r>
              <a:rPr kumimoji="0" lang="zh-CN" altLang="en-US" dirty="0"/>
              <a:t> </a:t>
            </a:r>
            <a:r>
              <a:rPr kumimoji="0" lang="en-US" altLang="zh-CN" dirty="0"/>
              <a:t>10</a:t>
            </a:r>
            <a:r>
              <a:rPr kumimoji="0" lang="en-US" altLang="zh-CN" baseline="30000" dirty="0"/>
              <a:t>4</a:t>
            </a:r>
            <a:r>
              <a:rPr kumimoji="0" lang="zh-CN" altLang="en-US" dirty="0"/>
              <a:t>个元组，站点</a:t>
            </a:r>
            <a:r>
              <a:rPr kumimoji="0" lang="en-US" altLang="zh-CN" dirty="0"/>
              <a:t>A</a:t>
            </a:r>
          </a:p>
          <a:p>
            <a:pPr lvl="1"/>
            <a:r>
              <a:rPr kumimoji="0" lang="en-US" altLang="zh-CN" dirty="0"/>
              <a:t>C(C#</a:t>
            </a:r>
            <a:r>
              <a:rPr kumimoji="0" lang="zh-CN" altLang="en-US" dirty="0"/>
              <a:t>，</a:t>
            </a:r>
            <a:r>
              <a:rPr kumimoji="0" lang="en-US" altLang="zh-CN" dirty="0"/>
              <a:t>CNAME</a:t>
            </a:r>
            <a:r>
              <a:rPr kumimoji="0" lang="zh-CN" altLang="en-US" dirty="0"/>
              <a:t>，</a:t>
            </a:r>
            <a:r>
              <a:rPr kumimoji="0" lang="en-US" altLang="zh-CN" dirty="0"/>
              <a:t>TEACHER),  10</a:t>
            </a:r>
            <a:r>
              <a:rPr kumimoji="0" lang="en-US" altLang="zh-CN" baseline="30000" dirty="0"/>
              <a:t>5</a:t>
            </a:r>
            <a:r>
              <a:rPr kumimoji="0" lang="zh-CN" altLang="en-US" dirty="0"/>
              <a:t>个元组，站点</a:t>
            </a:r>
            <a:r>
              <a:rPr kumimoji="0" lang="en-US" altLang="zh-CN" dirty="0"/>
              <a:t>B</a:t>
            </a:r>
          </a:p>
          <a:p>
            <a:pPr lvl="1"/>
            <a:r>
              <a:rPr kumimoji="0" lang="en-US" altLang="zh-CN" dirty="0"/>
              <a:t>SC(S#</a:t>
            </a:r>
            <a:r>
              <a:rPr kumimoji="0" lang="zh-CN" altLang="en-US" dirty="0"/>
              <a:t>，</a:t>
            </a:r>
            <a:r>
              <a:rPr kumimoji="0" lang="en-US" altLang="zh-CN" dirty="0"/>
              <a:t>C#</a:t>
            </a:r>
            <a:r>
              <a:rPr kumimoji="0" lang="zh-CN" altLang="en-US" dirty="0"/>
              <a:t>，</a:t>
            </a:r>
            <a:r>
              <a:rPr kumimoji="0" lang="en-US" altLang="zh-CN" dirty="0"/>
              <a:t>GRADE),              10</a:t>
            </a:r>
            <a:r>
              <a:rPr kumimoji="0" lang="en-US" altLang="zh-CN" baseline="30000" dirty="0"/>
              <a:t>6</a:t>
            </a:r>
            <a:r>
              <a:rPr kumimoji="0" lang="zh-CN" altLang="en-US" dirty="0"/>
              <a:t>个元组，站点</a:t>
            </a:r>
            <a:r>
              <a:rPr kumimoji="0" lang="en-US" altLang="zh-CN" dirty="0"/>
              <a:t>A</a:t>
            </a:r>
            <a:endParaRPr lang="en-US" altLang="zh-CN" dirty="0">
              <a:sym typeface="Symbol" pitchFamily="18" charset="2"/>
            </a:endParaRPr>
          </a:p>
          <a:p>
            <a:pPr lvl="1"/>
            <a:r>
              <a:rPr kumimoji="0" lang="zh-CN" altLang="en-US" dirty="0"/>
              <a:t>元组平均长度</a:t>
            </a:r>
            <a:r>
              <a:rPr kumimoji="0" lang="en-US" altLang="zh-CN" dirty="0"/>
              <a:t>100bit</a:t>
            </a:r>
            <a:r>
              <a:rPr kumimoji="0" lang="zh-CN" altLang="en-US" dirty="0"/>
              <a:t>，站点间传输速率</a:t>
            </a:r>
            <a:r>
              <a:rPr kumimoji="0" lang="en-US" altLang="zh-CN" dirty="0"/>
              <a:t>v = 10</a:t>
            </a:r>
            <a:r>
              <a:rPr kumimoji="0" lang="en-US" altLang="zh-CN" baseline="30000" dirty="0"/>
              <a:t>4</a:t>
            </a:r>
            <a:r>
              <a:rPr kumimoji="0" lang="en-US" altLang="zh-CN" dirty="0"/>
              <a:t> bit/s </a:t>
            </a:r>
            <a:r>
              <a:rPr kumimoji="0" lang="zh-CN" altLang="en-US" dirty="0"/>
              <a:t>，通   信延迟</a:t>
            </a:r>
            <a:r>
              <a:rPr kumimoji="0" lang="en-US" altLang="zh-CN" dirty="0"/>
              <a:t>d=1s</a:t>
            </a:r>
          </a:p>
          <a:p>
            <a:pPr lvl="1"/>
            <a:r>
              <a:rPr kumimoji="0" lang="zh-CN" altLang="en-US" dirty="0"/>
              <a:t>假设无副本</a:t>
            </a:r>
          </a:p>
          <a:p>
            <a:r>
              <a:rPr lang="zh-CN" altLang="en-US" dirty="0"/>
              <a:t>查询要求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kumimoji="0" lang="zh-CN" altLang="en-US" dirty="0"/>
              <a:t> 在支持分片透明性的</a:t>
            </a:r>
            <a:r>
              <a:rPr kumimoji="0" lang="en-US" altLang="zh-CN" dirty="0"/>
              <a:t>DDBS</a:t>
            </a:r>
            <a:r>
              <a:rPr kumimoji="0" lang="zh-CN" altLang="en-US" dirty="0"/>
              <a:t>（分布在</a:t>
            </a:r>
            <a:r>
              <a:rPr kumimoji="0" lang="en-US" altLang="zh-CN" dirty="0"/>
              <a:t>A</a:t>
            </a:r>
            <a:r>
              <a:rPr kumimoji="0" lang="zh-CN" altLang="en-US" dirty="0"/>
              <a:t>和</a:t>
            </a:r>
            <a:r>
              <a:rPr kumimoji="0" lang="en-US" altLang="zh-CN" dirty="0"/>
              <a:t>B 2</a:t>
            </a:r>
            <a:r>
              <a:rPr kumimoji="0" lang="zh-CN" altLang="en-US" dirty="0"/>
              <a:t>个站点）中，查询“</a:t>
            </a:r>
            <a:r>
              <a:rPr kumimoji="0" lang="zh-CN" altLang="en-US" b="1" dirty="0"/>
              <a:t>所有选“</a:t>
            </a:r>
            <a:r>
              <a:rPr kumimoji="0" lang="en-US" altLang="zh-CN" b="1" dirty="0"/>
              <a:t>MATH“</a:t>
            </a:r>
            <a:r>
              <a:rPr kumimoji="0" lang="zh-CN" altLang="en-US" b="1" dirty="0"/>
              <a:t>的男生的学号和姓名</a:t>
            </a:r>
            <a:r>
              <a:rPr kumimoji="0" lang="zh-CN" altLang="en-US" dirty="0"/>
              <a:t>”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9F4207-B754-48CB-8B97-81C620FBC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C141B-0C9E-46E3-80BD-49172181887A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93140D-1AB2-4644-95BC-CA850EDB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66115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29955-D4C9-460F-A27A-630389CE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</a:t>
            </a:r>
            <a:r>
              <a:rPr lang="en-US" altLang="zh-CN" dirty="0"/>
              <a:t>DBS</a:t>
            </a:r>
            <a:r>
              <a:rPr lang="zh-CN" altLang="en-US" dirty="0"/>
              <a:t>查询代价与数据分布的关系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2CFC15-D7E4-4BF4-9363-3420E9E81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/>
            <a:r>
              <a:rPr kumimoji="0" lang="en-US" altLang="zh-CN" dirty="0"/>
              <a:t>SQL</a:t>
            </a:r>
            <a:r>
              <a:rPr kumimoji="0" lang="zh-CN" altLang="en-US" dirty="0"/>
              <a:t>（全局）查询语句</a:t>
            </a:r>
            <a:endParaRPr kumimoji="0" lang="en-US" altLang="zh-CN" dirty="0">
              <a:sym typeface="Symbol" pitchFamily="18" charset="2"/>
            </a:endParaRPr>
          </a:p>
          <a:p>
            <a:pPr marL="742950" lvl="1" indent="-285750" eaLnBrk="1" hangingPunct="1"/>
            <a:r>
              <a:rPr kumimoji="0" lang="en-US" altLang="zh-CN" dirty="0"/>
              <a:t>SELECT    S#</a:t>
            </a:r>
            <a:r>
              <a:rPr kumimoji="0" lang="zh-CN" altLang="en-US" dirty="0"/>
              <a:t>，</a:t>
            </a:r>
            <a:r>
              <a:rPr kumimoji="0" lang="en-US" altLang="zh-CN" dirty="0"/>
              <a:t>SNAME   </a:t>
            </a:r>
          </a:p>
          <a:p>
            <a:pPr marL="342900" indent="-3429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dirty="0"/>
              <a:t>           FROM    S</a:t>
            </a:r>
            <a:r>
              <a:rPr kumimoji="0" lang="zh-CN" altLang="en-US" dirty="0"/>
              <a:t>，</a:t>
            </a:r>
            <a:r>
              <a:rPr kumimoji="0" lang="en-US" altLang="zh-CN" dirty="0"/>
              <a:t>SC</a:t>
            </a:r>
            <a:r>
              <a:rPr kumimoji="0" lang="zh-CN" altLang="en-US" dirty="0"/>
              <a:t>， </a:t>
            </a:r>
            <a:r>
              <a:rPr kumimoji="0" lang="en-US" altLang="zh-CN" dirty="0"/>
              <a:t>C</a:t>
            </a:r>
          </a:p>
          <a:p>
            <a:pPr marL="342900" indent="-3429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dirty="0"/>
              <a:t>           WHERE             S.S# = SC.S#  AND  SC.C# = C.C#  (</a:t>
            </a:r>
            <a:r>
              <a:rPr kumimoji="0" lang="zh-CN" altLang="en-US" dirty="0"/>
              <a:t>连接条件</a:t>
            </a:r>
            <a:r>
              <a:rPr kumimoji="0" lang="en-US" altLang="zh-CN" dirty="0"/>
              <a:t>)</a:t>
            </a:r>
          </a:p>
          <a:p>
            <a:pPr marL="342900" indent="-3429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dirty="0"/>
              <a:t>                           AND  SEX=M  AND  CNAME= MATH   </a:t>
            </a:r>
            <a:r>
              <a:rPr kumimoji="0" lang="zh-CN" altLang="en-US" dirty="0"/>
              <a:t>（选择条件</a:t>
            </a:r>
            <a:r>
              <a:rPr kumimoji="0" lang="zh-CN" altLang="en-US" b="1" dirty="0"/>
              <a:t>）</a:t>
            </a:r>
          </a:p>
          <a:p>
            <a:pPr marL="742950" lvl="1" indent="-285750" eaLnBrk="1" hangingPunct="1"/>
            <a:endParaRPr kumimoji="0" lang="zh-CN" altLang="en-US" dirty="0"/>
          </a:p>
          <a:p>
            <a:pPr marL="342900" indent="-342900" eaLnBrk="1" hangingPunct="1"/>
            <a:r>
              <a:rPr kumimoji="0" lang="zh-CN" altLang="en-US" dirty="0"/>
              <a:t>查询代价(</a:t>
            </a:r>
            <a:r>
              <a:rPr kumimoji="0" lang="en-US" altLang="zh-CN" dirty="0"/>
              <a:t>query cost)</a:t>
            </a:r>
            <a:endParaRPr kumimoji="0" lang="en-US" altLang="zh-CN" dirty="0">
              <a:sym typeface="Symbol" pitchFamily="18" charset="2"/>
            </a:endParaRPr>
          </a:p>
          <a:p>
            <a:pPr marL="742950" lvl="1" indent="-285750" eaLnBrk="1" hangingPunct="1"/>
            <a:r>
              <a:rPr kumimoji="0" lang="zh-CN" altLang="en-US" dirty="0"/>
              <a:t>只考虑通信代价</a:t>
            </a:r>
          </a:p>
          <a:p>
            <a:pPr marL="342900" indent="-3429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dirty="0"/>
              <a:t>         TC (x) =1s  </a:t>
            </a:r>
            <a:r>
              <a:rPr kumimoji="0" lang="en-US" altLang="zh-CN" sz="1600" dirty="0"/>
              <a:t>╳</a:t>
            </a:r>
            <a:r>
              <a:rPr kumimoji="0" lang="en-US" altLang="zh-CN" dirty="0"/>
              <a:t> </a:t>
            </a:r>
            <a:r>
              <a:rPr kumimoji="0" lang="zh-CN" altLang="en-US" dirty="0"/>
              <a:t>传输次数  </a:t>
            </a:r>
            <a:r>
              <a:rPr kumimoji="0" lang="en-US" altLang="zh-CN" dirty="0"/>
              <a:t>+  </a:t>
            </a:r>
            <a:r>
              <a:rPr kumimoji="0" lang="zh-CN" altLang="en-US" dirty="0"/>
              <a:t>传输的元组</a:t>
            </a:r>
            <a:r>
              <a:rPr kumimoji="0" lang="en-US" altLang="zh-CN" dirty="0"/>
              <a:t>bit</a:t>
            </a:r>
            <a:r>
              <a:rPr kumimoji="0" lang="zh-CN" altLang="en-US" dirty="0"/>
              <a:t>数  </a:t>
            </a:r>
            <a:r>
              <a:rPr kumimoji="0" lang="en-US" altLang="zh-CN" dirty="0"/>
              <a:t>÷ 10</a:t>
            </a:r>
            <a:r>
              <a:rPr kumimoji="0" lang="en-US" altLang="zh-CN" baseline="30000" dirty="0"/>
              <a:t>4 </a:t>
            </a:r>
            <a:r>
              <a:rPr kumimoji="0" lang="en-US" altLang="zh-CN" dirty="0"/>
              <a:t>bit/s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26E51A-6CF8-4C1B-8402-F866C6CB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A2CB-594C-43A7-AF71-6637204FA420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986CCC-F8B3-4795-B664-A64D055C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26074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93148-F428-48A4-B8E1-AB6953085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</a:t>
            </a:r>
            <a:r>
              <a:rPr lang="en-US" altLang="zh-CN" dirty="0"/>
              <a:t>DBS</a:t>
            </a:r>
            <a:r>
              <a:rPr lang="zh-CN" altLang="en-US" dirty="0"/>
              <a:t>查询代价与数据分布的关系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5892CD-9C78-482C-BC23-3030D7C70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策略1</a:t>
            </a:r>
            <a:endParaRPr kumimoji="0" lang="en-US" altLang="zh-CN" dirty="0">
              <a:sym typeface="Symbol" pitchFamily="18" charset="2"/>
            </a:endParaRPr>
          </a:p>
          <a:p>
            <a:pPr lvl="1" eaLnBrk="1" hangingPunct="1"/>
            <a:r>
              <a:rPr kumimoji="0" lang="zh-CN" altLang="en-US" dirty="0"/>
              <a:t>将关系</a:t>
            </a:r>
            <a:r>
              <a:rPr kumimoji="0" lang="en-US" altLang="zh-CN" dirty="0"/>
              <a:t>C</a:t>
            </a:r>
            <a:r>
              <a:rPr kumimoji="0" lang="zh-CN" altLang="en-US" dirty="0"/>
              <a:t>传到</a:t>
            </a:r>
            <a:r>
              <a:rPr kumimoji="0" lang="en-US" altLang="zh-CN" dirty="0"/>
              <a:t>A</a:t>
            </a:r>
            <a:r>
              <a:rPr kumimoji="0" lang="zh-CN" altLang="en-US" dirty="0"/>
              <a:t>地，在</a:t>
            </a:r>
            <a:r>
              <a:rPr kumimoji="0" lang="en-US" altLang="zh-CN" dirty="0"/>
              <a:t>A</a:t>
            </a:r>
            <a:r>
              <a:rPr kumimoji="0" lang="zh-CN" altLang="en-US" dirty="0"/>
              <a:t>地进行查询处理</a:t>
            </a:r>
          </a:p>
          <a:p>
            <a:pPr lvl="1" eaLnBrk="1" hangingPunct="1"/>
            <a:r>
              <a:rPr kumimoji="0" lang="en-US" altLang="zh-CN" b="1" dirty="0"/>
              <a:t>TC1 = 1s + 10</a:t>
            </a:r>
            <a:r>
              <a:rPr kumimoji="0" lang="en-US" altLang="zh-CN" b="1" baseline="30000" dirty="0"/>
              <a:t>5 </a:t>
            </a:r>
            <a:r>
              <a:rPr kumimoji="0" lang="en-US" altLang="zh-CN" b="1" dirty="0"/>
              <a:t> ╳100 bit ÷ 10</a:t>
            </a:r>
            <a:r>
              <a:rPr kumimoji="0" lang="en-US" altLang="zh-CN" b="1" baseline="30000" dirty="0"/>
              <a:t>4</a:t>
            </a:r>
            <a:r>
              <a:rPr kumimoji="0" lang="en-US" altLang="zh-CN" b="1" dirty="0"/>
              <a:t> bit/s </a:t>
            </a:r>
            <a:r>
              <a:rPr kumimoji="0" lang="en-US" altLang="zh-CN" b="1" dirty="0">
                <a:cs typeface="Times New Roman" pitchFamily="18" charset="0"/>
              </a:rPr>
              <a:t>≈</a:t>
            </a:r>
            <a:r>
              <a:rPr kumimoji="0" lang="en-US" altLang="zh-CN" b="1" dirty="0"/>
              <a:t> 10</a:t>
            </a:r>
            <a:r>
              <a:rPr kumimoji="0" lang="en-US" altLang="zh-CN" b="1" baseline="30000" dirty="0"/>
              <a:t>3</a:t>
            </a:r>
            <a:r>
              <a:rPr kumimoji="0" lang="en-US" altLang="zh-CN" b="1" dirty="0"/>
              <a:t> s ≈ </a:t>
            </a:r>
            <a:r>
              <a:rPr kumimoji="0" lang="en-US" altLang="zh-CN" b="1" dirty="0">
                <a:solidFill>
                  <a:srgbClr val="FF0000"/>
                </a:solidFill>
              </a:rPr>
              <a:t>16.7 min</a:t>
            </a:r>
            <a:endParaRPr kumimoji="0" lang="zh-CN" altLang="en-US" b="1" dirty="0">
              <a:solidFill>
                <a:srgbClr val="FF0000"/>
              </a:solidFill>
            </a:endParaRPr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zh-CN" altLang="en-US" dirty="0"/>
              <a:t>策略2</a:t>
            </a:r>
            <a:endParaRPr kumimoji="0" lang="en-US" altLang="zh-CN" dirty="0">
              <a:sym typeface="Symbol" pitchFamily="18" charset="2"/>
            </a:endParaRPr>
          </a:p>
          <a:p>
            <a:pPr lvl="1" eaLnBrk="1" hangingPunct="1"/>
            <a:r>
              <a:rPr kumimoji="0" lang="zh-CN" altLang="en-US" dirty="0"/>
              <a:t>将关系</a:t>
            </a:r>
            <a:r>
              <a:rPr kumimoji="0" lang="en-US" altLang="zh-CN" dirty="0"/>
              <a:t>S</a:t>
            </a:r>
            <a:r>
              <a:rPr kumimoji="0" lang="zh-CN" altLang="en-US" dirty="0"/>
              <a:t>和</a:t>
            </a:r>
            <a:r>
              <a:rPr kumimoji="0" lang="en-US" altLang="zh-CN" dirty="0"/>
              <a:t>SC</a:t>
            </a:r>
            <a:r>
              <a:rPr kumimoji="0" lang="zh-CN" altLang="en-US" dirty="0"/>
              <a:t>传到</a:t>
            </a:r>
            <a:r>
              <a:rPr kumimoji="0" lang="en-US" altLang="zh-CN" dirty="0"/>
              <a:t>B</a:t>
            </a:r>
            <a:r>
              <a:rPr kumimoji="0" lang="zh-CN" altLang="en-US" dirty="0"/>
              <a:t>地，在</a:t>
            </a:r>
            <a:r>
              <a:rPr kumimoji="0" lang="en-US" altLang="zh-CN" dirty="0"/>
              <a:t>B</a:t>
            </a:r>
            <a:r>
              <a:rPr kumimoji="0" lang="zh-CN" altLang="en-US" dirty="0"/>
              <a:t>地进行查询处理</a:t>
            </a:r>
          </a:p>
          <a:p>
            <a:pPr lvl="1" eaLnBrk="1" hangingPunct="1"/>
            <a:r>
              <a:rPr kumimoji="0" lang="en-US" altLang="zh-CN" b="1" dirty="0"/>
              <a:t>TC2 = 2s +  </a:t>
            </a:r>
            <a:r>
              <a:rPr kumimoji="0" lang="zh-CN" altLang="en-US" b="1" dirty="0"/>
              <a:t>（</a:t>
            </a:r>
            <a:r>
              <a:rPr kumimoji="0" lang="en-US" altLang="zh-CN" b="1" dirty="0"/>
              <a:t>10</a:t>
            </a:r>
            <a:r>
              <a:rPr kumimoji="0" lang="en-US" altLang="zh-CN" b="1" baseline="30000" dirty="0"/>
              <a:t>4</a:t>
            </a:r>
            <a:r>
              <a:rPr kumimoji="0" lang="en-US" altLang="zh-CN" b="1" dirty="0"/>
              <a:t> +10</a:t>
            </a:r>
            <a:r>
              <a:rPr kumimoji="0" lang="en-US" altLang="zh-CN" b="1" baseline="30000" dirty="0"/>
              <a:t>6</a:t>
            </a:r>
            <a:r>
              <a:rPr kumimoji="0" lang="en-US" altLang="zh-CN" b="1" dirty="0"/>
              <a:t> </a:t>
            </a:r>
            <a:r>
              <a:rPr kumimoji="0" lang="zh-CN" altLang="en-US" b="1" dirty="0"/>
              <a:t>） </a:t>
            </a:r>
            <a:r>
              <a:rPr kumimoji="0" lang="en-US" altLang="zh-CN" b="1" dirty="0"/>
              <a:t>╳</a:t>
            </a:r>
            <a:r>
              <a:rPr kumimoji="0" lang="zh-CN" altLang="en-US" b="1" dirty="0"/>
              <a:t> </a:t>
            </a:r>
            <a:r>
              <a:rPr kumimoji="0" lang="en-US" altLang="zh-CN" b="1" dirty="0"/>
              <a:t>100 bit ÷ 10</a:t>
            </a:r>
            <a:r>
              <a:rPr kumimoji="0" lang="en-US" altLang="zh-CN" b="1" baseline="30000" dirty="0"/>
              <a:t>4 </a:t>
            </a:r>
            <a:r>
              <a:rPr kumimoji="0" lang="en-US" altLang="zh-CN" b="1" dirty="0"/>
              <a:t>bit/s ≈10100 s≈</a:t>
            </a:r>
            <a:r>
              <a:rPr kumimoji="0" lang="en-US" altLang="zh-CN" b="1" dirty="0">
                <a:solidFill>
                  <a:srgbClr val="FF0000"/>
                </a:solidFill>
              </a:rPr>
              <a:t>28h</a:t>
            </a:r>
            <a:endParaRPr kumimoji="0" lang="zh-CN" altLang="en-US" b="1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pPr eaLnBrk="1" hangingPunct="1"/>
            <a:r>
              <a:rPr kumimoji="0" lang="zh-CN" altLang="en-US" dirty="0"/>
              <a:t>策略</a:t>
            </a:r>
            <a:r>
              <a:rPr kumimoji="0" lang="en-US" altLang="zh-CN" dirty="0"/>
              <a:t>3</a:t>
            </a:r>
            <a:endParaRPr kumimoji="0" lang="en-US" altLang="zh-CN" dirty="0">
              <a:sym typeface="Symbol" pitchFamily="18" charset="2"/>
            </a:endParaRPr>
          </a:p>
          <a:p>
            <a:pPr lvl="1" eaLnBrk="1" hangingPunct="1"/>
            <a:r>
              <a:rPr kumimoji="0" lang="en-US" altLang="zh-CN" dirty="0"/>
              <a:t>A</a:t>
            </a:r>
            <a:r>
              <a:rPr kumimoji="0" lang="zh-CN" altLang="en-US" dirty="0"/>
              <a:t>地从关系</a:t>
            </a:r>
            <a:r>
              <a:rPr kumimoji="0" lang="en-US" altLang="zh-CN" dirty="0"/>
              <a:t>SC</a:t>
            </a:r>
            <a:r>
              <a:rPr kumimoji="0" lang="zh-CN" altLang="en-US" dirty="0"/>
              <a:t>、</a:t>
            </a:r>
            <a:r>
              <a:rPr kumimoji="0" lang="en-US" altLang="zh-CN" dirty="0"/>
              <a:t>S</a:t>
            </a:r>
            <a:r>
              <a:rPr kumimoji="0" lang="zh-CN" altLang="en-US" dirty="0"/>
              <a:t>中求出所有男学生的成绩元组，共</a:t>
            </a:r>
            <a:r>
              <a:rPr kumimoji="0" lang="en-US" altLang="zh-CN" dirty="0"/>
              <a:t>10</a:t>
            </a:r>
            <a:r>
              <a:rPr kumimoji="0" lang="en-US" altLang="zh-CN" baseline="30000" dirty="0"/>
              <a:t>5</a:t>
            </a:r>
            <a:r>
              <a:rPr kumimoji="0" lang="zh-CN" altLang="en-US" dirty="0"/>
              <a:t>个</a:t>
            </a:r>
          </a:p>
          <a:p>
            <a:pPr lvl="1" eaLnBrk="1" hangingPunct="1"/>
            <a:r>
              <a:rPr kumimoji="0" lang="zh-CN" altLang="en-US" dirty="0"/>
              <a:t>根据元组中的</a:t>
            </a:r>
            <a:r>
              <a:rPr kumimoji="0" lang="en-US" altLang="zh-CN" dirty="0"/>
              <a:t>C#, </a:t>
            </a:r>
            <a:r>
              <a:rPr kumimoji="0" lang="zh-CN" altLang="en-US" dirty="0"/>
              <a:t>向</a:t>
            </a:r>
            <a:r>
              <a:rPr kumimoji="0" lang="en-US" altLang="zh-CN" dirty="0"/>
              <a:t>B</a:t>
            </a:r>
            <a:r>
              <a:rPr kumimoji="0" lang="zh-CN" altLang="en-US" dirty="0"/>
              <a:t>地的</a:t>
            </a:r>
            <a:r>
              <a:rPr kumimoji="0" lang="en-US" altLang="zh-CN" dirty="0"/>
              <a:t>C</a:t>
            </a:r>
            <a:r>
              <a:rPr kumimoji="0" lang="zh-CN" altLang="en-US" dirty="0"/>
              <a:t>关系询问</a:t>
            </a:r>
            <a:r>
              <a:rPr kumimoji="0" lang="en-US" altLang="zh-CN" dirty="0"/>
              <a:t>(</a:t>
            </a:r>
            <a:r>
              <a:rPr kumimoji="0" lang="zh-CN" altLang="en-US" dirty="0"/>
              <a:t>应答过程</a:t>
            </a:r>
            <a:r>
              <a:rPr kumimoji="0" lang="en-US" altLang="zh-CN" dirty="0"/>
              <a:t>) CNAME=MATH</a:t>
            </a:r>
            <a:r>
              <a:rPr kumimoji="0" lang="zh-CN" altLang="en-US" dirty="0"/>
              <a:t>？共询问</a:t>
            </a:r>
            <a:r>
              <a:rPr kumimoji="0" lang="en-US" altLang="zh-CN" dirty="0"/>
              <a:t>10</a:t>
            </a:r>
            <a:r>
              <a:rPr kumimoji="0" lang="en-US" altLang="zh-CN" baseline="30000" dirty="0"/>
              <a:t>5</a:t>
            </a:r>
            <a:r>
              <a:rPr kumimoji="0" lang="zh-CN" altLang="en-US" dirty="0"/>
              <a:t>次</a:t>
            </a:r>
          </a:p>
          <a:p>
            <a:pPr lvl="1" eaLnBrk="1" hangingPunct="1"/>
            <a:r>
              <a:rPr kumimoji="0" lang="en-US" altLang="zh-CN" b="1" dirty="0"/>
              <a:t>TC3 ≈ 2 ╳ 10</a:t>
            </a:r>
            <a:r>
              <a:rPr kumimoji="0" lang="en-US" altLang="zh-CN" b="1" baseline="30000" dirty="0"/>
              <a:t>5</a:t>
            </a:r>
            <a:r>
              <a:rPr kumimoji="0" lang="en-US" altLang="zh-CN" b="1" dirty="0"/>
              <a:t> ╳ 1 ≈ </a:t>
            </a:r>
            <a:r>
              <a:rPr kumimoji="0" lang="en-US" altLang="zh-CN" b="1" dirty="0">
                <a:solidFill>
                  <a:srgbClr val="FF0000"/>
                </a:solidFill>
              </a:rPr>
              <a:t>2.3</a:t>
            </a:r>
            <a:r>
              <a:rPr kumimoji="0" lang="zh-CN" altLang="en-US" b="1" dirty="0">
                <a:solidFill>
                  <a:srgbClr val="FF0000"/>
                </a:solidFill>
              </a:rPr>
              <a:t>天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683A72-D2DF-460A-B7C8-1F786499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4990-5295-4805-B22A-E85149B09054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583636-D7AF-46C0-9FA2-DC1B6B6D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7404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79FDD9-64EF-437E-A6A9-9D1EFE60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</a:t>
            </a:r>
            <a:r>
              <a:rPr lang="en-US" altLang="zh-CN" dirty="0"/>
              <a:t>DBS</a:t>
            </a:r>
            <a:r>
              <a:rPr lang="zh-CN" altLang="en-US" dirty="0"/>
              <a:t>查询代价与数据分布的关系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475A64-69E5-401A-BF0F-D3CF7943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策略4</a:t>
            </a:r>
            <a:endParaRPr kumimoji="0" lang="en-US" altLang="zh-CN" dirty="0">
              <a:sym typeface="Symbol" pitchFamily="18" charset="2"/>
            </a:endParaRPr>
          </a:p>
          <a:p>
            <a:pPr lvl="1" eaLnBrk="1" hangingPunct="1"/>
            <a:r>
              <a:rPr kumimoji="0" lang="zh-CN" altLang="en-US" dirty="0"/>
              <a:t>在</a:t>
            </a:r>
            <a:r>
              <a:rPr kumimoji="0" lang="en-US" altLang="zh-CN" dirty="0"/>
              <a:t>B</a:t>
            </a:r>
            <a:r>
              <a:rPr kumimoji="0" lang="zh-CN" altLang="en-US" dirty="0"/>
              <a:t>地从关系</a:t>
            </a:r>
            <a:r>
              <a:rPr kumimoji="0" lang="en-US" altLang="zh-CN" dirty="0"/>
              <a:t>C</a:t>
            </a:r>
            <a:r>
              <a:rPr kumimoji="0" lang="zh-CN" altLang="en-US" dirty="0"/>
              <a:t>中求出</a:t>
            </a:r>
            <a:r>
              <a:rPr kumimoji="0" lang="en-US" altLang="zh-CN" dirty="0"/>
              <a:t>CNAME=MATH</a:t>
            </a:r>
            <a:r>
              <a:rPr kumimoji="0" lang="zh-CN" altLang="en-US" dirty="0"/>
              <a:t>的课程元组，假设有</a:t>
            </a:r>
            <a:r>
              <a:rPr kumimoji="0" lang="en-US" altLang="zh-CN" dirty="0"/>
              <a:t>10</a:t>
            </a:r>
            <a:r>
              <a:rPr kumimoji="0" lang="zh-CN" altLang="en-US" dirty="0"/>
              <a:t>个</a:t>
            </a:r>
          </a:p>
          <a:p>
            <a:pPr lvl="1" eaLnBrk="1" hangingPunct="1"/>
            <a:r>
              <a:rPr kumimoji="0" lang="zh-CN" altLang="en-US" dirty="0"/>
              <a:t>根据</a:t>
            </a:r>
            <a:r>
              <a:rPr kumimoji="0" lang="en-US" altLang="zh-CN" dirty="0"/>
              <a:t>C#</a:t>
            </a:r>
            <a:r>
              <a:rPr kumimoji="0" lang="zh-CN" altLang="en-US" dirty="0"/>
              <a:t>询问</a:t>
            </a:r>
            <a:r>
              <a:rPr kumimoji="0" lang="en-US" altLang="zh-CN" dirty="0"/>
              <a:t>A</a:t>
            </a:r>
            <a:r>
              <a:rPr kumimoji="0" lang="zh-CN" altLang="en-US" dirty="0"/>
              <a:t>地的</a:t>
            </a:r>
            <a:r>
              <a:rPr kumimoji="0" lang="en-US" altLang="zh-CN" dirty="0"/>
              <a:t>S</a:t>
            </a:r>
            <a:r>
              <a:rPr kumimoji="0" lang="zh-CN" altLang="en-US" dirty="0"/>
              <a:t>、</a:t>
            </a:r>
            <a:r>
              <a:rPr kumimoji="0" lang="en-US" altLang="zh-CN" dirty="0"/>
              <a:t>SC</a:t>
            </a:r>
            <a:r>
              <a:rPr kumimoji="0" lang="zh-CN" altLang="en-US" dirty="0"/>
              <a:t>的连接，核实是否为选修</a:t>
            </a:r>
            <a:r>
              <a:rPr kumimoji="0" lang="en-US" altLang="zh-CN" dirty="0"/>
              <a:t>MATH</a:t>
            </a:r>
            <a:r>
              <a:rPr kumimoji="0" lang="zh-CN" altLang="en-US" dirty="0"/>
              <a:t>（</a:t>
            </a:r>
            <a:r>
              <a:rPr kumimoji="0" lang="en-US" altLang="zh-CN" dirty="0"/>
              <a:t>SC.C#= C#?</a:t>
            </a:r>
            <a:r>
              <a:rPr kumimoji="0" lang="zh-CN" altLang="en-US" dirty="0"/>
              <a:t>）的男生</a:t>
            </a:r>
            <a:r>
              <a:rPr kumimoji="0" lang="en-US" altLang="zh-CN" dirty="0"/>
              <a:t>(S.SEX=M?)</a:t>
            </a:r>
            <a:endParaRPr lang="en-US" altLang="zh-CN" dirty="0"/>
          </a:p>
          <a:p>
            <a:pPr lvl="1" eaLnBrk="1" hangingPunct="1"/>
            <a:r>
              <a:rPr kumimoji="0" lang="en-US" altLang="zh-CN" b="1" dirty="0"/>
              <a:t>TC4 ≈ 2 ╳ 10 ╳</a:t>
            </a:r>
            <a:r>
              <a:rPr kumimoji="0" lang="en-US" altLang="zh-CN" dirty="0"/>
              <a:t> </a:t>
            </a:r>
            <a:r>
              <a:rPr kumimoji="0" lang="en-US" altLang="zh-CN" b="1" dirty="0"/>
              <a:t>1 ≈</a:t>
            </a:r>
            <a:r>
              <a:rPr kumimoji="0" lang="en-US" altLang="zh-CN" dirty="0"/>
              <a:t> </a:t>
            </a:r>
            <a:r>
              <a:rPr kumimoji="0" lang="en-US" altLang="zh-CN" b="1" dirty="0">
                <a:solidFill>
                  <a:srgbClr val="FF0000"/>
                </a:solidFill>
              </a:rPr>
              <a:t>20s</a:t>
            </a:r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r>
              <a:rPr lang="zh-CN" altLang="en-US" dirty="0"/>
              <a:t>策略5</a:t>
            </a:r>
            <a:endParaRPr kumimoji="0" lang="en-US" altLang="zh-CN" dirty="0">
              <a:sym typeface="Symbol" pitchFamily="18" charset="2"/>
            </a:endParaRPr>
          </a:p>
          <a:p>
            <a:pPr marL="742950" lvl="1" indent="-285750" eaLnBrk="1" hangingPunct="1"/>
            <a:r>
              <a:rPr kumimoji="0" lang="zh-CN" altLang="en-US" dirty="0"/>
              <a:t>在</a:t>
            </a:r>
            <a:r>
              <a:rPr kumimoji="0" lang="en-US" altLang="zh-CN" dirty="0"/>
              <a:t>A</a:t>
            </a:r>
            <a:r>
              <a:rPr kumimoji="0" lang="zh-CN" altLang="en-US" dirty="0"/>
              <a:t>地从关系</a:t>
            </a:r>
            <a:r>
              <a:rPr kumimoji="0" lang="en-US" altLang="zh-CN" dirty="0"/>
              <a:t>S</a:t>
            </a:r>
            <a:r>
              <a:rPr kumimoji="0" lang="zh-CN" altLang="en-US" dirty="0"/>
              <a:t>、</a:t>
            </a:r>
            <a:r>
              <a:rPr kumimoji="0" lang="en-US" altLang="zh-CN" dirty="0"/>
              <a:t>SC</a:t>
            </a:r>
            <a:r>
              <a:rPr kumimoji="0" lang="zh-CN" altLang="en-US" dirty="0"/>
              <a:t>中求出男生的的课程元组，有</a:t>
            </a:r>
            <a:r>
              <a:rPr kumimoji="0" lang="en-US" altLang="zh-CN" dirty="0"/>
              <a:t>10</a:t>
            </a:r>
            <a:r>
              <a:rPr kumimoji="0" lang="en-US" altLang="zh-CN" baseline="30000" dirty="0"/>
              <a:t>5</a:t>
            </a:r>
            <a:r>
              <a:rPr kumimoji="0" lang="zh-CN" altLang="en-US" dirty="0"/>
              <a:t>个</a:t>
            </a:r>
          </a:p>
          <a:p>
            <a:pPr marL="742950" lvl="1" indent="-285750" eaLnBrk="1" hangingPunct="1"/>
            <a:r>
              <a:rPr kumimoji="0" lang="zh-CN" altLang="en-US" dirty="0"/>
              <a:t>将结果传到</a:t>
            </a:r>
            <a:r>
              <a:rPr kumimoji="0" lang="en-US" altLang="zh-CN" dirty="0"/>
              <a:t>B</a:t>
            </a:r>
            <a:r>
              <a:rPr kumimoji="0" lang="zh-CN" altLang="en-US" dirty="0"/>
              <a:t>地，在</a:t>
            </a:r>
            <a:r>
              <a:rPr kumimoji="0" lang="en-US" altLang="zh-CN" dirty="0"/>
              <a:t>B</a:t>
            </a:r>
            <a:r>
              <a:rPr kumimoji="0" lang="zh-CN" altLang="en-US" dirty="0"/>
              <a:t>地执行查询</a:t>
            </a:r>
          </a:p>
          <a:p>
            <a:pPr marL="742950" lvl="1" indent="-285750" eaLnBrk="1" hangingPunct="1"/>
            <a:r>
              <a:rPr kumimoji="0" lang="en-US" altLang="zh-CN" b="1" dirty="0"/>
              <a:t>TC5= 1s + 10</a:t>
            </a:r>
            <a:r>
              <a:rPr kumimoji="0" lang="en-US" altLang="zh-CN" b="1" baseline="30000" dirty="0"/>
              <a:t>5</a:t>
            </a:r>
            <a:r>
              <a:rPr kumimoji="0" lang="en-US" altLang="zh-CN" b="1" dirty="0"/>
              <a:t> ╳ 100 bit ÷ 10 </a:t>
            </a:r>
            <a:r>
              <a:rPr kumimoji="0" lang="en-US" altLang="zh-CN" b="1" baseline="30000" dirty="0"/>
              <a:t>4</a:t>
            </a:r>
            <a:r>
              <a:rPr kumimoji="0" lang="en-US" altLang="zh-CN" b="1" dirty="0"/>
              <a:t>bit/s </a:t>
            </a:r>
            <a:r>
              <a:rPr kumimoji="0" lang="en-US" altLang="zh-CN" b="1" dirty="0">
                <a:cs typeface="Times New Roman" pitchFamily="18" charset="0"/>
              </a:rPr>
              <a:t>≈</a:t>
            </a:r>
            <a:r>
              <a:rPr kumimoji="0" lang="en-US" altLang="zh-CN" b="1" dirty="0"/>
              <a:t> 10</a:t>
            </a:r>
            <a:r>
              <a:rPr kumimoji="0" lang="en-US" altLang="zh-CN" b="1" baseline="30000" dirty="0"/>
              <a:t>3</a:t>
            </a:r>
            <a:r>
              <a:rPr kumimoji="0" lang="en-US" altLang="zh-CN" b="1" dirty="0"/>
              <a:t> s ≈ </a:t>
            </a:r>
            <a:r>
              <a:rPr kumimoji="0" lang="en-US" altLang="zh-CN" b="1" dirty="0">
                <a:solidFill>
                  <a:srgbClr val="FF0000"/>
                </a:solidFill>
              </a:rPr>
              <a:t>16.7 m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1FBAD2-19BF-47D0-BDE7-E8CF09254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4118-7F41-43EA-B618-280C8C925385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09CEE9-2DF5-4ED2-860A-72D87003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73574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2E5BC6-17E9-47D1-BF63-BC22C5ACB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</a:t>
            </a:r>
            <a:r>
              <a:rPr lang="en-US" altLang="zh-CN" dirty="0"/>
              <a:t>DBS</a:t>
            </a:r>
            <a:r>
              <a:rPr lang="zh-CN" altLang="en-US" dirty="0"/>
              <a:t>查询代价与数据分布的关系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5616EA-67CB-4418-B2DA-0101EBA7C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/>
            <a:r>
              <a:rPr lang="zh-CN" altLang="en-US" dirty="0"/>
              <a:t>策略</a:t>
            </a:r>
            <a:r>
              <a:rPr lang="en-US" altLang="zh-CN" dirty="0"/>
              <a:t>6</a:t>
            </a:r>
            <a:endParaRPr kumimoji="0" lang="en-US" altLang="zh-CN" dirty="0">
              <a:sym typeface="Symbol" pitchFamily="18" charset="2"/>
            </a:endParaRPr>
          </a:p>
          <a:p>
            <a:pPr marL="742950" lvl="1" indent="-285750" eaLnBrk="1" hangingPunct="1"/>
            <a:r>
              <a:rPr kumimoji="0" lang="zh-CN" altLang="en-US" dirty="0"/>
              <a:t>在</a:t>
            </a:r>
            <a:r>
              <a:rPr kumimoji="0" lang="en-US" altLang="zh-CN" dirty="0"/>
              <a:t>B</a:t>
            </a:r>
            <a:r>
              <a:rPr kumimoji="0" lang="zh-CN" altLang="en-US" dirty="0"/>
              <a:t>地从关系</a:t>
            </a:r>
            <a:r>
              <a:rPr kumimoji="0" lang="en-US" altLang="zh-CN" dirty="0"/>
              <a:t>C</a:t>
            </a:r>
            <a:r>
              <a:rPr kumimoji="0" lang="zh-CN" altLang="en-US" dirty="0"/>
              <a:t>中求出</a:t>
            </a:r>
            <a:r>
              <a:rPr kumimoji="0" lang="en-US" altLang="zh-CN" dirty="0"/>
              <a:t>CNAME=MATH</a:t>
            </a:r>
            <a:r>
              <a:rPr kumimoji="0" lang="zh-CN" altLang="en-US" dirty="0"/>
              <a:t>的课程元组，有</a:t>
            </a:r>
            <a:r>
              <a:rPr kumimoji="0" lang="en-US" altLang="zh-CN" dirty="0"/>
              <a:t>10</a:t>
            </a:r>
            <a:r>
              <a:rPr kumimoji="0" lang="zh-CN" altLang="en-US" dirty="0"/>
              <a:t>个</a:t>
            </a:r>
          </a:p>
          <a:p>
            <a:pPr marL="742950" lvl="1" indent="-285750" eaLnBrk="1" hangingPunct="1"/>
            <a:r>
              <a:rPr kumimoji="0" lang="zh-CN" altLang="en-US" dirty="0"/>
              <a:t>将结果传到</a:t>
            </a:r>
            <a:r>
              <a:rPr kumimoji="0" lang="en-US" altLang="zh-CN" dirty="0"/>
              <a:t>A</a:t>
            </a:r>
            <a:r>
              <a:rPr kumimoji="0" lang="zh-CN" altLang="en-US" dirty="0"/>
              <a:t>地，在</a:t>
            </a:r>
            <a:r>
              <a:rPr kumimoji="0" lang="en-US" altLang="zh-CN" dirty="0"/>
              <a:t>A</a:t>
            </a:r>
            <a:r>
              <a:rPr kumimoji="0" lang="zh-CN" altLang="en-US" dirty="0"/>
              <a:t>地执行查询</a:t>
            </a:r>
          </a:p>
          <a:p>
            <a:pPr marL="742950" lvl="1" indent="-285750" eaLnBrk="1" hangingPunct="1"/>
            <a:r>
              <a:rPr kumimoji="0" lang="en-US" altLang="zh-CN" b="1" dirty="0"/>
              <a:t>TC6 = 1s +  10</a:t>
            </a:r>
            <a:r>
              <a:rPr kumimoji="0" lang="en-US" altLang="zh-CN" dirty="0"/>
              <a:t> </a:t>
            </a:r>
            <a:r>
              <a:rPr kumimoji="0" lang="en-US" altLang="zh-CN" b="1" dirty="0"/>
              <a:t>╳100 bit ÷ 10</a:t>
            </a:r>
            <a:r>
              <a:rPr kumimoji="0" lang="en-US" altLang="zh-CN" b="1" baseline="30000" dirty="0"/>
              <a:t>4</a:t>
            </a:r>
            <a:r>
              <a:rPr kumimoji="0" lang="en-US" altLang="zh-CN" b="1" dirty="0"/>
              <a:t> bit/s ≈ </a:t>
            </a:r>
            <a:r>
              <a:rPr kumimoji="0" lang="en-US" altLang="zh-CN" b="1" dirty="0">
                <a:solidFill>
                  <a:srgbClr val="FF0000"/>
                </a:solidFill>
              </a:rPr>
              <a:t>1s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1C7565-6ACF-4117-8989-4F4BBDC77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91EBB-C7F0-4F3E-8BCB-34621EECE255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FA29EA-86D8-4D49-B3DE-EB9C3CAB6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58231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3520B2-98C3-4192-8CE6-DDA4A875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766ADA-E5BB-4555-A8DC-F28DF81AF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8C842D-64B6-458C-AD50-3474857B2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6D71-C5E5-48BE-B891-70505AB0DBE1}" type="datetime1">
              <a:rPr lang="zh-CN" altLang="en-US" smtClean="0"/>
              <a:t>2021/12/6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4CC968-777C-452C-8E3D-F47468130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97826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>
            <a:extLst>
              <a:ext uri="{FF2B5EF4-FFF2-40B4-BE49-F238E27FC236}">
                <a16:creationId xmlns:a16="http://schemas.microsoft.com/office/drawing/2014/main" id="{98746703-41BB-D54C-8DA4-D89C98D52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1" y="1004247"/>
            <a:ext cx="74803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6FEEC7E-2984-A246-B26B-781E3D2B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1467870"/>
            <a:ext cx="6176467" cy="281608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+mn-lt"/>
              </a:rPr>
              <a:t>Thanks  for your attention</a:t>
            </a:r>
            <a:br>
              <a:rPr lang="en-US" altLang="zh-CN" dirty="0">
                <a:solidFill>
                  <a:schemeClr val="tx2"/>
                </a:solidFill>
                <a:latin typeface="+mn-lt"/>
              </a:rPr>
            </a:br>
            <a:endParaRPr kumimoji="1"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0937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5431</TotalTime>
  <Words>8292</Words>
  <Application>Microsoft Office PowerPoint</Application>
  <PresentationFormat>宽屏</PresentationFormat>
  <Paragraphs>1035</Paragraphs>
  <Slides>96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96</vt:i4>
      </vt:variant>
    </vt:vector>
  </HeadingPairs>
  <TitlesOfParts>
    <vt:vector size="111" baseType="lpstr">
      <vt:lpstr>Monotype Sorts</vt:lpstr>
      <vt:lpstr>宋体</vt:lpstr>
      <vt:lpstr>微软雅黑</vt:lpstr>
      <vt:lpstr>微软雅黑 Light</vt:lpstr>
      <vt:lpstr>Arial</vt:lpstr>
      <vt:lpstr>Calibri</vt:lpstr>
      <vt:lpstr>Calibri Light</vt:lpstr>
      <vt:lpstr>Symbol</vt:lpstr>
      <vt:lpstr>Tahoma</vt:lpstr>
      <vt:lpstr>Times New Roman</vt:lpstr>
      <vt:lpstr>Wingdings</vt:lpstr>
      <vt:lpstr>Office 主题</vt:lpstr>
      <vt:lpstr>Equation</vt:lpstr>
      <vt:lpstr>公式</vt:lpstr>
      <vt:lpstr>Equation.3</vt:lpstr>
      <vt:lpstr>PowerPoint 演示文稿</vt:lpstr>
      <vt:lpstr>PowerPoint 演示文稿</vt:lpstr>
      <vt:lpstr>Outline</vt:lpstr>
      <vt:lpstr>PowerPoint 演示文稿</vt:lpstr>
      <vt:lpstr>13.1 Overview</vt:lpstr>
      <vt:lpstr>Overview</vt:lpstr>
      <vt:lpstr>Overview</vt:lpstr>
      <vt:lpstr>Overview</vt:lpstr>
      <vt:lpstr>高效SQL查询</vt:lpstr>
      <vt:lpstr>Query Optimization Procedure</vt:lpstr>
      <vt:lpstr>Cost Estimation</vt:lpstr>
      <vt:lpstr>16.2 Transformation of Relational Expressions</vt:lpstr>
      <vt:lpstr>Equivalence Rules</vt:lpstr>
      <vt:lpstr>Equivalence Rules</vt:lpstr>
      <vt:lpstr>Equivalence Rules</vt:lpstr>
      <vt:lpstr>Equivalence Rules</vt:lpstr>
      <vt:lpstr>PowerPoint 演示文稿</vt:lpstr>
      <vt:lpstr>Equivalence Rules</vt:lpstr>
      <vt:lpstr>m+ mlgn  vs  n + nlgm</vt:lpstr>
      <vt:lpstr>PowerPoint 演示文稿</vt:lpstr>
      <vt:lpstr>PowerPoint 演示文稿</vt:lpstr>
      <vt:lpstr>PowerPoint 演示文稿</vt:lpstr>
      <vt:lpstr>Equivalence Rules</vt:lpstr>
      <vt:lpstr>Equivalence Rules</vt:lpstr>
      <vt:lpstr>Equivalence Rules</vt:lpstr>
      <vt:lpstr>Example: Rule 7</vt:lpstr>
      <vt:lpstr>Equivalence Rules</vt:lpstr>
      <vt:lpstr>PowerPoint 演示文稿</vt:lpstr>
      <vt:lpstr>Equivalence Rules</vt:lpstr>
      <vt:lpstr>PowerPoint 演示文稿</vt:lpstr>
      <vt:lpstr>Equivalence Rules</vt:lpstr>
      <vt:lpstr>Equivalence Rules</vt:lpstr>
      <vt:lpstr>Example One: Pushing Selections</vt:lpstr>
      <vt:lpstr>Example Two：Multiple Transformations</vt:lpstr>
      <vt:lpstr>Example Three: Pushing Projections</vt:lpstr>
      <vt:lpstr>16.2.3 Join Ordering</vt:lpstr>
      <vt:lpstr>Example</vt:lpstr>
      <vt:lpstr>16.3 Estimating Statistics of Expression Results【略】</vt:lpstr>
      <vt:lpstr>Catalog Information</vt:lpstr>
      <vt:lpstr>Example</vt:lpstr>
      <vt:lpstr>Histograms</vt:lpstr>
      <vt:lpstr>Histograms</vt:lpstr>
      <vt:lpstr>Selection Size Estimation</vt:lpstr>
      <vt:lpstr>Selection Size Estimation</vt:lpstr>
      <vt:lpstr>Size Estimation of Complex Selections</vt:lpstr>
      <vt:lpstr>Estimation of the Size of Joins</vt:lpstr>
      <vt:lpstr>Estimation of the Size of Joins (Cont.)</vt:lpstr>
      <vt:lpstr>Estimation of the Size of Joins (Cont.)</vt:lpstr>
      <vt:lpstr>Size Estimation for Other Operations</vt:lpstr>
      <vt:lpstr>Size Estimation (Cont.)</vt:lpstr>
      <vt:lpstr>Estimation of Number of Distinct Values</vt:lpstr>
      <vt:lpstr>Estimation of Distinct Values (Cont.)</vt:lpstr>
      <vt:lpstr>Estimation of Distinct Values (Cont.)</vt:lpstr>
      <vt:lpstr>16.4 Choice of Evaluation Plans: Query optimization</vt:lpstr>
      <vt:lpstr>Example</vt:lpstr>
      <vt:lpstr>Choice of Evaluation Plans</vt:lpstr>
      <vt:lpstr>Two Approaches for Choice of Evaluation Plans</vt:lpstr>
      <vt:lpstr>13.4.1 Cost-Based Join Order Selection 【略】</vt:lpstr>
      <vt:lpstr>Join Order Selection by Dynamic Programming【略】 </vt:lpstr>
      <vt:lpstr>16.4.2 Cost-based Optimization with Equivalence Rules 【略】 </vt:lpstr>
      <vt:lpstr>Cost-based Optimization with Equivalence Rules</vt:lpstr>
      <vt:lpstr>13.4.3 Heuristic Optimization</vt:lpstr>
      <vt:lpstr>Steps in Heuristic Optimization </vt:lpstr>
      <vt:lpstr>Steps in Heuristic Optimization </vt:lpstr>
      <vt:lpstr>Example One</vt:lpstr>
      <vt:lpstr>PowerPoint 演示文稿</vt:lpstr>
      <vt:lpstr>Example One (cont.)</vt:lpstr>
      <vt:lpstr>PowerPoint 演示文稿</vt:lpstr>
      <vt:lpstr>Example One (cont.)</vt:lpstr>
      <vt:lpstr>PowerPoint 演示文稿</vt:lpstr>
      <vt:lpstr>Example Two </vt:lpstr>
      <vt:lpstr>Example Two (cont.)</vt:lpstr>
      <vt:lpstr>PowerPoint 演示文稿</vt:lpstr>
      <vt:lpstr>PowerPoint 演示文稿</vt:lpstr>
      <vt:lpstr>Example Three</vt:lpstr>
      <vt:lpstr>Example Three (cont.)</vt:lpstr>
      <vt:lpstr>PowerPoint 演示文稿</vt:lpstr>
      <vt:lpstr>Example Four</vt:lpstr>
      <vt:lpstr>PowerPoint 演示文稿</vt:lpstr>
      <vt:lpstr>实际DBMS中的查询优化</vt:lpstr>
      <vt:lpstr>PowerPoint 演示文稿</vt:lpstr>
      <vt:lpstr>Example: Query Evaluation Plan in SQL Server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16.4.4 Optimizing Nested Subqueries</vt:lpstr>
      <vt:lpstr>实验八 查询分析优化——多表嵌入式SQL查询</vt:lpstr>
      <vt:lpstr>Appendix 16-2 分布式DBS查询代价与数据分布的关系【略】</vt:lpstr>
      <vt:lpstr>分布式DBS查询代价与数据分布的关系</vt:lpstr>
      <vt:lpstr>分布式DBS查询代价与数据分布的关系</vt:lpstr>
      <vt:lpstr>分布式DBS查询代价与数据分布的关系</vt:lpstr>
      <vt:lpstr>分布式DBS查询代价与数据分布的关系</vt:lpstr>
      <vt:lpstr>PowerPoint 演示文稿</vt:lpstr>
      <vt:lpstr>Thanks 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13910702762@139.com</cp:lastModifiedBy>
  <cp:revision>386</cp:revision>
  <dcterms:created xsi:type="dcterms:W3CDTF">2017-07-31T08:51:00Z</dcterms:created>
  <dcterms:modified xsi:type="dcterms:W3CDTF">2021-12-06T07:31:19Z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